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p:presentation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showPr showNarration="1">
    <p:present/>
    <p:sldAll/>
    <p:penClr>
      <a:prstClr val="red"/>
    </p:penClr>
    <p:extLst>
      <p:ext uri="{2FDB2607-1784-4EEB-B798-7EB5836EED8A}">
        <p14:showMediaCtrls xmlns:p14="http://schemas.microsoft.com/office/powerpoint/2010/main" val="1"/>
      </p:ext>
    </p:extLst>
  </p:showPr>
</p:presentationPr>
</file>

<file path=ppt/tableStyles.xml><?xml version="1.0" encoding="utf-8"?>
<a:tblStyleLst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lc="http://schemas.openxmlformats.org/drawingml/2006/lockedCanvas" xmlns:p="http://schemas.openxmlformats.org/presentationml/2006/main" def="{5C22544A-7EE6-4342-B048-85BDC9FD1C3A}"/>
</file>

<file path=ppt/viewProps.xml><?xml version="1.0" encoding="utf-8"?>
<p:view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normalViewPr horzBarState="maximized">
    <p:restoredLeft sz="15987" autoAdjust="0"/>
    <p:restoredTop sz="94660"/>
  </p:normalViewPr>
  <p:slideViewPr>
    <p:cSldViewPr snapToGrid="0">
      <p:cViewPr varScale="1">
        <p:scale>
          <a:sx n="100" d="100"/>
          <a:sy n="100" d="100"/>
        </p:scale>
        <p:origin x="414" y="108"/>
      </p:cViewPr>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presProps" Target="presProps.xml"  /><Relationship Id="rId19" Type="http://schemas.openxmlformats.org/officeDocument/2006/relationships/viewProps" Target="viewProps.xml"  /><Relationship Id="rId2" Type="http://schemas.openxmlformats.org/officeDocument/2006/relationships/slide" Target="slides/slide1.xml"  /><Relationship Id="rId20" Type="http://schemas.openxmlformats.org/officeDocument/2006/relationships/theme" Target="theme/theme1.xml"  /><Relationship Id="rId21"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7" name="Rectangle 6"/>
          <p:cNvSpPr/>
          <p:nvPr userDrawn="1"/>
        </p:nvSpPr>
        <p:spPr bwMode="gray">
          <a:xfrm>
            <a:off x="10948416" y="2788920"/>
            <a:ext cx="1243584" cy="1005840"/>
          </a:xfrm>
          <a:prstGeom prst="rect">
            <a:avLst/>
          </a:pr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bwMode="gray">
          <a:xfrm>
            <a:off x="0" y="2130552"/>
            <a:ext cx="11277600" cy="914400"/>
          </a:xfrm>
          <a:prstGeom prst="rect">
            <a:avLst/>
          </a:prstGeom>
          <a:solidFill>
            <a:schemeClr val="tx2">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bwMode="gray">
          <a:xfrm>
            <a:off x="3328416" y="0"/>
            <a:ext cx="2279904" cy="2359152"/>
          </a:xfrm>
          <a:prstGeom prst="rect">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gray">
          <a:xfrm>
            <a:off x="0" y="0"/>
            <a:ext cx="3718560" cy="235915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560832" y="3118105"/>
            <a:ext cx="10375392" cy="1470025"/>
          </a:xfrm>
        </p:spPr>
        <p:txBody>
          <a:bodyPr vert="horz" lIns="91440" tIns="45720" rIns="91440" bIns="45720" rtlCol="0" anchor="t">
            <a:normAutofit/>
          </a:bodyPr>
          <a:lstStyle>
            <a:lvl1pPr algn="r" defTabSz="914400" rtl="0" eaLnBrk="1" latinLnBrk="0" hangingPunct="1">
              <a:spcBef>
                <a:spcPct val="0"/>
              </a:spcBef>
              <a:buNone/>
              <a:defRPr lang="en-US" sz="4800" b="1" kern="1200" smtClean="0">
                <a:solidFill>
                  <a:schemeClr val="tx2"/>
                </a:solidFill>
                <a:latin typeface="+mj-lt"/>
                <a:ea typeface="+mj-ea"/>
                <a:cs typeface="+mj-cs"/>
              </a:defRPr>
            </a:lvl1pPr>
          </a:lstStyle>
          <a:p>
            <a:r>
              <a:rPr lang="ko-KR" altLang="en-US"/>
              <a:t>마스터 제목 스타일 편집</a:t>
            </a:r>
            <a:endParaRPr lang="en-US"/>
          </a:p>
        </p:txBody>
      </p:sp>
      <p:sp>
        <p:nvSpPr>
          <p:cNvPr id="3" name="Subtitle 2"/>
          <p:cNvSpPr>
            <a:spLocks noGrp="1"/>
          </p:cNvSpPr>
          <p:nvPr>
            <p:ph type="subTitle" idx="1"/>
          </p:nvPr>
        </p:nvSpPr>
        <p:spPr>
          <a:xfrm>
            <a:off x="0" y="2359152"/>
            <a:ext cx="10948416" cy="685800"/>
          </a:xfrm>
        </p:spPr>
        <p:txBody>
          <a:bodyPr vert="horz" lIns="91440" tIns="45720" rIns="91440" bIns="45720" rtlCol="0" anchor="b">
            <a:normAutofit/>
          </a:bodyPr>
          <a:lstStyle>
            <a:lvl1pPr marL="0" indent="0" algn="r" defTabSz="914400" rtl="0" eaLnBrk="1" latinLnBrk="0" hangingPunct="1">
              <a:spcBef>
                <a:spcPct val="20000"/>
              </a:spcBef>
              <a:buClr>
                <a:schemeClr val="accent1"/>
              </a:buClr>
              <a:buSzPct val="90000"/>
              <a:buFont typeface="Wingdings 3" pitchFamily="18" charset="2"/>
              <a:buNone/>
              <a:defRPr lang="en-US" sz="2000" kern="1200" smtClean="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클릭하여 마스터 부제목 스타일 편집</a:t>
            </a:r>
            <a:endParaRPr lang="en-US"/>
          </a:p>
        </p:txBody>
      </p:sp>
      <p:sp>
        <p:nvSpPr>
          <p:cNvPr id="4" name="Date Placeholder 3"/>
          <p:cNvSpPr>
            <a:spLocks noGrp="1"/>
          </p:cNvSpPr>
          <p:nvPr>
            <p:ph type="dt" sz="half" idx="10"/>
          </p:nvPr>
        </p:nvSpPr>
        <p:spPr/>
        <p:txBody>
          <a:bodyPr/>
          <a:lstStyle/>
          <a:p>
            <a:fld id="{A06E70C3-0867-4119-BCBD-AB49558914A9}"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792EC-8174-4020-A3B7-CC1E92DAEF8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Vertical Text Placeholder 2"/>
          <p:cNvSpPr>
            <a:spLocks noGrp="1"/>
          </p:cNvSpPr>
          <p:nvPr>
            <p:ph type="body" orient="vert" idx="1"/>
          </p:nvPr>
        </p:nvSpPr>
        <p:spPr>
          <a:xfrm>
            <a:off x="609600" y="1600201"/>
            <a:ext cx="10257432" cy="4525963"/>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Date Placeholder 3"/>
          <p:cNvSpPr>
            <a:spLocks noGrp="1"/>
          </p:cNvSpPr>
          <p:nvPr>
            <p:ph type="dt" sz="half" idx="10"/>
          </p:nvPr>
        </p:nvSpPr>
        <p:spPr/>
        <p:txBody>
          <a:bodyPr/>
          <a:lstStyle/>
          <a:p>
            <a:fld id="{A06E70C3-0867-4119-BCBD-AB49558914A9}"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792EC-8174-4020-A3B7-CC1E92DAEF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7" name="Rectangle 6"/>
          <p:cNvSpPr/>
          <p:nvPr userDrawn="1"/>
        </p:nvSpPr>
        <p:spPr bwMode="gray">
          <a:xfrm rot="5400000">
            <a:off x="7182612" y="2048256"/>
            <a:ext cx="6519672" cy="2414016"/>
          </a:xfrm>
          <a:prstGeom prst="rect">
            <a:avLst/>
          </a:prstGeom>
          <a:solidFill>
            <a:schemeClr val="tx2">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bwMode="gray">
          <a:xfrm>
            <a:off x="8737600" y="6135624"/>
            <a:ext cx="1316736" cy="722376"/>
          </a:xfrm>
          <a:prstGeom prst="rect">
            <a:avLst/>
          </a:pr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bwMode="gray">
          <a:xfrm>
            <a:off x="11474908" y="1379355"/>
            <a:ext cx="719328" cy="1463040"/>
          </a:xfrm>
          <a:prstGeom prst="rect">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gray">
          <a:xfrm>
            <a:off x="11472672" y="0"/>
            <a:ext cx="719328" cy="18288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9241536" y="274637"/>
            <a:ext cx="2231136" cy="5852160"/>
          </a:xfrm>
        </p:spPr>
        <p:txBody>
          <a:bodyPr vert="eaVert"/>
          <a:lstStyle/>
          <a:p>
            <a:r>
              <a:rPr lang="ko-KR" altLang="en-US"/>
              <a:t>마스터 제목 스타일 편집</a:t>
            </a:r>
            <a:endParaRPr lang="en-US"/>
          </a:p>
        </p:txBody>
      </p:sp>
      <p:sp>
        <p:nvSpPr>
          <p:cNvPr id="3" name="Vertical Text Placeholder 2"/>
          <p:cNvSpPr>
            <a:spLocks noGrp="1"/>
          </p:cNvSpPr>
          <p:nvPr>
            <p:ph type="body" orient="vert" idx="1"/>
          </p:nvPr>
        </p:nvSpPr>
        <p:spPr>
          <a:xfrm>
            <a:off x="609600" y="274639"/>
            <a:ext cx="8436864" cy="5851525"/>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Date Placeholder 3"/>
          <p:cNvSpPr>
            <a:spLocks noGrp="1"/>
          </p:cNvSpPr>
          <p:nvPr>
            <p:ph type="dt" sz="half" idx="10"/>
          </p:nvPr>
        </p:nvSpPr>
        <p:spPr/>
        <p:txBody>
          <a:bodyPr/>
          <a:lstStyle/>
          <a:p>
            <a:fld id="{A06E70C3-0867-4119-BCBD-AB49558914A9}"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792EC-8174-4020-A3B7-CC1E92DAEF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Date Placeholder 3"/>
          <p:cNvSpPr>
            <a:spLocks noGrp="1"/>
          </p:cNvSpPr>
          <p:nvPr>
            <p:ph type="dt" sz="half" idx="10"/>
          </p:nvPr>
        </p:nvSpPr>
        <p:spPr/>
        <p:txBody>
          <a:bodyPr/>
          <a:lstStyle/>
          <a:p>
            <a:fld id="{A06E70C3-0867-4119-BCBD-AB49558914A9}"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792EC-8174-4020-A3B7-CC1E92DAEF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구역 머리글">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81728" y="3044952"/>
            <a:ext cx="6254496" cy="740664"/>
          </a:xfrm>
        </p:spPr>
        <p:txBody>
          <a:bodyPr vert="horz" lIns="91440" tIns="45720" rIns="91440" bIns="45720" rtlCol="0" anchor="ctr">
            <a:normAutofit/>
          </a:bodyPr>
          <a:lstStyle>
            <a:lvl1pPr marL="0" indent="0">
              <a:buNone/>
              <a:defRPr lang="en-US" sz="24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r" defTabSz="914400" rtl="0" eaLnBrk="1" latinLnBrk="0" hangingPunct="1">
              <a:spcBef>
                <a:spcPct val="20000"/>
              </a:spcBef>
              <a:buClr>
                <a:schemeClr val="accent1"/>
              </a:buClr>
              <a:buSzPct val="90000"/>
              <a:buFont typeface="Wingdings 3" pitchFamily="18" charset="2"/>
              <a:buNone/>
            </a:pPr>
            <a:r>
              <a:rPr lang="ko-KR" altLang="en-US"/>
              <a:t>마스터 텍스트 스타일을 편집하려면 클릭</a:t>
            </a:r>
          </a:p>
        </p:txBody>
      </p:sp>
      <p:sp>
        <p:nvSpPr>
          <p:cNvPr id="4" name="Date Placeholder 3"/>
          <p:cNvSpPr>
            <a:spLocks noGrp="1"/>
          </p:cNvSpPr>
          <p:nvPr>
            <p:ph type="dt" sz="half" idx="10"/>
          </p:nvPr>
        </p:nvSpPr>
        <p:spPr/>
        <p:txBody>
          <a:bodyPr/>
          <a:lstStyle/>
          <a:p>
            <a:fld id="{A06E70C3-0867-4119-BCBD-AB49558914A9}"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792EC-8174-4020-A3B7-CC1E92DAEF84}" type="slidenum">
              <a:rPr lang="en-US" smtClean="0"/>
              <a:t>‹#›</a:t>
            </a:fld>
            <a:endParaRPr lang="en-US"/>
          </a:p>
        </p:txBody>
      </p:sp>
      <p:sp>
        <p:nvSpPr>
          <p:cNvPr id="7" name="Rectangle 6"/>
          <p:cNvSpPr/>
          <p:nvPr userDrawn="1"/>
        </p:nvSpPr>
        <p:spPr bwMode="gray">
          <a:xfrm>
            <a:off x="10948416" y="2788920"/>
            <a:ext cx="1243584" cy="1005840"/>
          </a:xfrm>
          <a:prstGeom prst="rect">
            <a:avLst/>
          </a:pr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bwMode="gray">
          <a:xfrm>
            <a:off x="0" y="2130552"/>
            <a:ext cx="11277600" cy="914400"/>
          </a:xfrm>
          <a:prstGeom prst="rect">
            <a:avLst/>
          </a:prstGeom>
          <a:solidFill>
            <a:schemeClr val="tx2">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bwMode="gray">
          <a:xfrm>
            <a:off x="3328416" y="0"/>
            <a:ext cx="2279904" cy="2359152"/>
          </a:xfrm>
          <a:prstGeom prst="rect">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gray">
          <a:xfrm>
            <a:off x="0" y="0"/>
            <a:ext cx="3718560" cy="267004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0"/>
          <p:cNvSpPr>
            <a:spLocks noGrp="1"/>
          </p:cNvSpPr>
          <p:nvPr>
            <p:ph type="title"/>
          </p:nvPr>
        </p:nvSpPr>
        <p:spPr>
          <a:xfrm>
            <a:off x="609600" y="3813048"/>
            <a:ext cx="10363200" cy="1143000"/>
          </a:xfrm>
        </p:spPr>
        <p:txBody>
          <a:bodyPr vert="horz" lIns="91440" tIns="45720" rIns="91440" bIns="45720" rtlCol="0" anchor="ctr">
            <a:normAutofit/>
          </a:bodyPr>
          <a:lstStyle>
            <a:lvl1pPr algn="r" defTabSz="914400" rtl="0" eaLnBrk="1" latinLnBrk="0" hangingPunct="1">
              <a:spcBef>
                <a:spcPct val="0"/>
              </a:spcBef>
              <a:buNone/>
              <a:defRPr lang="en-US" sz="4400" kern="1200" smtClean="0">
                <a:solidFill>
                  <a:schemeClr val="tx2"/>
                </a:solidFill>
                <a:latin typeface="+mj-lt"/>
                <a:ea typeface="+mj-ea"/>
                <a:cs typeface="+mj-cs"/>
              </a:defRPr>
            </a:lvl1pPr>
          </a:lstStyle>
          <a:p>
            <a:r>
              <a:rPr lang="ko-KR" altLang="en-US"/>
              <a:t>마스터 제목 스타일 편집</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Content Placeholder 2"/>
          <p:cNvSpPr>
            <a:spLocks noGrp="1"/>
          </p:cNvSpPr>
          <p:nvPr>
            <p:ph sz="half" idx="1"/>
          </p:nvPr>
        </p:nvSpPr>
        <p:spPr>
          <a:xfrm>
            <a:off x="609600" y="167802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Content Placeholder 3"/>
          <p:cNvSpPr>
            <a:spLocks noGrp="1"/>
          </p:cNvSpPr>
          <p:nvPr>
            <p:ph sz="half" idx="2"/>
          </p:nvPr>
        </p:nvSpPr>
        <p:spPr>
          <a:xfrm>
            <a:off x="6197600" y="167802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5" name="Date Placeholder 4"/>
          <p:cNvSpPr>
            <a:spLocks noGrp="1"/>
          </p:cNvSpPr>
          <p:nvPr>
            <p:ph type="dt" sz="half" idx="10"/>
          </p:nvPr>
        </p:nvSpPr>
        <p:spPr/>
        <p:txBody>
          <a:bodyPr/>
          <a:lstStyle/>
          <a:p>
            <a:fld id="{A06E70C3-0867-4119-BCBD-AB49558914A9}"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792EC-8174-4020-A3B7-CC1E92DAEF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a:t>마스터 제목 스타일 편집</a:t>
            </a:r>
            <a:endParaRPr lang="en-US"/>
          </a:p>
        </p:txBody>
      </p:sp>
      <p:sp>
        <p:nvSpPr>
          <p:cNvPr id="3" name="Text Placeholder 2"/>
          <p:cNvSpPr>
            <a:spLocks noGrp="1"/>
          </p:cNvSpPr>
          <p:nvPr>
            <p:ph type="body" idx="1"/>
          </p:nvPr>
        </p:nvSpPr>
        <p:spPr bwMode="gray">
          <a:xfrm>
            <a:off x="609600" y="1627632"/>
            <a:ext cx="5386917" cy="639762"/>
          </a:xfrm>
        </p:spPr>
        <p:txBody>
          <a:bodyPr vert="horz" lIns="91440" tIns="45720" rIns="91440" bIns="45720" rtlCol="0" anchor="b">
            <a:normAutofit/>
          </a:bodyPr>
          <a:lstStyle>
            <a:lvl1pPr marL="0" indent="0">
              <a:buNone/>
              <a:defRPr lang="en-US" sz="2400" b="1" kern="1200"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Clr>
                <a:schemeClr val="accent1"/>
              </a:buClr>
              <a:buSzPct val="90000"/>
              <a:buFont typeface="Wingdings 3" pitchFamily="18" charset="2"/>
              <a:buNone/>
            </a:pPr>
            <a:r>
              <a:rPr lang="ko-KR" altLang="en-US"/>
              <a:t>마스터 텍스트 스타일을 편집하려면 클릭</a:t>
            </a:r>
          </a:p>
        </p:txBody>
      </p:sp>
      <p:sp>
        <p:nvSpPr>
          <p:cNvPr id="4" name="Content Placeholder 3"/>
          <p:cNvSpPr>
            <a:spLocks noGrp="1"/>
          </p:cNvSpPr>
          <p:nvPr>
            <p:ph sz="half" idx="2"/>
          </p:nvPr>
        </p:nvSpPr>
        <p:spPr>
          <a:xfrm>
            <a:off x="609600" y="22860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5" name="Text Placeholder 4"/>
          <p:cNvSpPr>
            <a:spLocks noGrp="1"/>
          </p:cNvSpPr>
          <p:nvPr>
            <p:ph type="body" sz="quarter" idx="3"/>
          </p:nvPr>
        </p:nvSpPr>
        <p:spPr bwMode="gray">
          <a:xfrm>
            <a:off x="6193368" y="1627632"/>
            <a:ext cx="5389033" cy="639762"/>
          </a:xfrm>
        </p:spPr>
        <p:txBody>
          <a:bodyPr vert="horz" lIns="91440" tIns="45720" rIns="91440" bIns="45720" rtlCol="0" anchor="b">
            <a:normAutofit/>
          </a:bodyPr>
          <a:lstStyle>
            <a:lvl1pPr marL="0" indent="0">
              <a:buNone/>
              <a:defRPr lang="en-US" sz="2400" b="1" kern="1200"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Clr>
                <a:schemeClr val="accent1"/>
              </a:buClr>
              <a:buSzPct val="90000"/>
              <a:buFont typeface="Wingdings 3" pitchFamily="18" charset="2"/>
              <a:buNone/>
            </a:pPr>
            <a:r>
              <a:rPr lang="ko-KR" altLang="en-US"/>
              <a:t>마스터 텍스트 스타일을 편집하려면 클릭</a:t>
            </a:r>
          </a:p>
        </p:txBody>
      </p:sp>
      <p:sp>
        <p:nvSpPr>
          <p:cNvPr id="6" name="Content Placeholder 5"/>
          <p:cNvSpPr>
            <a:spLocks noGrp="1"/>
          </p:cNvSpPr>
          <p:nvPr>
            <p:ph sz="quarter" idx="4"/>
          </p:nvPr>
        </p:nvSpPr>
        <p:spPr>
          <a:xfrm>
            <a:off x="6193368" y="22860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7" name="Date Placeholder 6"/>
          <p:cNvSpPr>
            <a:spLocks noGrp="1"/>
          </p:cNvSpPr>
          <p:nvPr>
            <p:ph type="dt" sz="half" idx="10"/>
          </p:nvPr>
        </p:nvSpPr>
        <p:spPr/>
        <p:txBody>
          <a:bodyPr/>
          <a:lstStyle/>
          <a:p>
            <a:fld id="{A06E70C3-0867-4119-BCBD-AB49558914A9}" type="datetimeFigureOut">
              <a:rPr lang="en-US" smtClean="0"/>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B792EC-8174-4020-A3B7-CC1E92DAEF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제목만">
    <p:spTree>
      <p:nvGrpSpPr>
        <p:cNvPr id="1" name=""/>
        <p:cNvGrpSpPr/>
        <p:nvPr/>
      </p:nvGrpSpPr>
      <p:grpSpPr>
        <a:xfrm>
          <a:off x="0" y="0"/>
          <a:ext cx="0" cy="0"/>
          <a:chOff x="0" y="0"/>
          <a:chExt cx="0" cy="0"/>
        </a:xfrm>
      </p:grpSpPr>
      <p:sp>
        <p:nvSpPr>
          <p:cNvPr id="6" name="Rectangle 5"/>
          <p:cNvSpPr/>
          <p:nvPr userDrawn="1"/>
        </p:nvSpPr>
        <p:spPr>
          <a:xfrm>
            <a:off x="0" y="6501384"/>
            <a:ext cx="12192000" cy="356616"/>
          </a:xfrm>
          <a:prstGeom prst="rect">
            <a:avLst/>
          </a:prstGeom>
          <a:solidFill>
            <a:schemeClr val="accent6">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bwMode="gray">
          <a:xfrm>
            <a:off x="0" y="0"/>
            <a:ext cx="12192000" cy="301752"/>
          </a:xfrm>
          <a:prstGeom prst="rect">
            <a:avLst/>
          </a:prstGeom>
          <a:solidFill>
            <a:schemeClr val="accent5">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bwMode="gray">
          <a:xfrm>
            <a:off x="0" y="0"/>
            <a:ext cx="3243072" cy="530352"/>
          </a:xfrm>
          <a:prstGeom prst="rect">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bwMode="gray">
          <a:xfrm>
            <a:off x="1901952" y="0"/>
            <a:ext cx="2097024" cy="438912"/>
          </a:xfrm>
          <a:prstGeom prst="rect">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vert="horz" lIns="91440" tIns="45720" rIns="91440" bIns="45720" rtlCol="0" anchor="ctr">
            <a:normAutofit/>
          </a:bodyPr>
          <a:lstStyle>
            <a:lvl1pPr algn="ctr" defTabSz="914400" rtl="0" eaLnBrk="1" latinLnBrk="0" hangingPunct="1">
              <a:spcBef>
                <a:spcPct val="0"/>
              </a:spcBef>
              <a:buNone/>
              <a:defRPr lang="en-US" sz="4400" kern="1200" smtClean="0">
                <a:solidFill>
                  <a:schemeClr val="tx2"/>
                </a:solidFill>
                <a:latin typeface="+mj-lt"/>
                <a:ea typeface="+mj-ea"/>
                <a:cs typeface="+mj-cs"/>
              </a:defRPr>
            </a:lvl1pPr>
          </a:lstStyle>
          <a:p>
            <a:r>
              <a:rPr lang="ko-KR" altLang="en-US"/>
              <a:t>마스터 제목 스타일 편집</a:t>
            </a:r>
            <a:endParaRPr lang="en-US"/>
          </a:p>
        </p:txBody>
      </p:sp>
      <p:sp>
        <p:nvSpPr>
          <p:cNvPr id="3" name="Date Placeholder 2"/>
          <p:cNvSpPr>
            <a:spLocks noGrp="1"/>
          </p:cNvSpPr>
          <p:nvPr>
            <p:ph type="dt" sz="half" idx="10"/>
          </p:nvPr>
        </p:nvSpPr>
        <p:spPr/>
        <p:txBody>
          <a:bodyPr/>
          <a:lstStyle/>
          <a:p>
            <a:fld id="{A06E70C3-0867-4119-BCBD-AB49558914A9}" type="datetimeFigureOut">
              <a:rPr lang="en-US" smtClean="0"/>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B792EC-8174-4020-A3B7-CC1E92DAEF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11" name="Rectangle 10"/>
          <p:cNvSpPr/>
          <p:nvPr userDrawn="1"/>
        </p:nvSpPr>
        <p:spPr bwMode="gray">
          <a:xfrm>
            <a:off x="0" y="6501384"/>
            <a:ext cx="12192000" cy="356616"/>
          </a:xfrm>
          <a:prstGeom prst="rect">
            <a:avLst/>
          </a:prstGeom>
          <a:solidFill>
            <a:schemeClr val="accent6">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bwMode="gray">
          <a:xfrm>
            <a:off x="0" y="0"/>
            <a:ext cx="12192000" cy="301752"/>
          </a:xfrm>
          <a:prstGeom prst="rect">
            <a:avLst/>
          </a:prstGeom>
          <a:solidFill>
            <a:schemeClr val="accent5">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bwMode="gray">
          <a:xfrm>
            <a:off x="0" y="0"/>
            <a:ext cx="402336" cy="6858000"/>
          </a:xfrm>
          <a:prstGeom prst="rect">
            <a:avLst/>
          </a:prstGeom>
          <a:solidFill>
            <a:srgbClr val="9BBB5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bwMode="gray">
          <a:xfrm>
            <a:off x="0" y="0"/>
            <a:ext cx="3243072" cy="530352"/>
          </a:xfrm>
          <a:prstGeom prst="rect">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userDrawn="1"/>
        </p:nvSpPr>
        <p:spPr bwMode="gray">
          <a:xfrm>
            <a:off x="1901952" y="0"/>
            <a:ext cx="2097024" cy="438912"/>
          </a:xfrm>
          <a:prstGeom prst="rect">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bwMode="gray">
          <a:xfrm>
            <a:off x="11789664" y="0"/>
            <a:ext cx="402336" cy="6858000"/>
          </a:xfrm>
          <a:prstGeom prst="rect">
            <a:avLst/>
          </a:prstGeom>
          <a:solidFill>
            <a:srgbClr val="9BBB5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A06E70C3-0867-4119-BCBD-AB49558914A9}" type="datetimeFigureOut">
              <a:rPr lang="en-US" smtClean="0"/>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B792EC-8174-4020-A3B7-CC1E92DAEF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09599" y="548640"/>
            <a:ext cx="10265664" cy="932688"/>
          </a:xfrm>
        </p:spPr>
        <p:txBody>
          <a:bodyPr vert="horz" lIns="91440" tIns="45720" rIns="91440" bIns="45720" rtlCol="0" anchor="ctr">
            <a:normAutofit/>
          </a:bodyPr>
          <a:lstStyle>
            <a:lvl1pPr algn="l" defTabSz="914400" rtl="0" eaLnBrk="1" latinLnBrk="0" hangingPunct="1">
              <a:spcBef>
                <a:spcPct val="0"/>
              </a:spcBef>
              <a:buNone/>
              <a:defRPr lang="en-US" sz="3200" b="1" kern="1200" smtClean="0">
                <a:solidFill>
                  <a:schemeClr val="tx2"/>
                </a:solidFill>
                <a:latin typeface="+mj-lt"/>
                <a:ea typeface="+mj-ea"/>
                <a:cs typeface="+mj-cs"/>
              </a:defRPr>
            </a:lvl1pPr>
          </a:lstStyle>
          <a:p>
            <a:r>
              <a:rPr lang="ko-KR" altLang="en-US"/>
              <a:t>마스터 제목 스타일 편집</a:t>
            </a:r>
            <a:endParaRPr lang="en-US"/>
          </a:p>
        </p:txBody>
      </p:sp>
      <p:sp>
        <p:nvSpPr>
          <p:cNvPr id="4" name="Text Placeholder 3"/>
          <p:cNvSpPr>
            <a:spLocks noGrp="1"/>
          </p:cNvSpPr>
          <p:nvPr>
            <p:ph type="body" sz="half" idx="2"/>
          </p:nvPr>
        </p:nvSpPr>
        <p:spPr>
          <a:xfrm>
            <a:off x="7107936" y="1645920"/>
            <a:ext cx="3755136" cy="4480560"/>
          </a:xfrm>
        </p:spPr>
        <p:txBody>
          <a:bodyPr vert="horz" lIns="91440" tIns="45720" rIns="91440" bIns="45720" rtlCol="0">
            <a:normAutofit/>
          </a:bodyPr>
          <a:lstStyle>
            <a:lvl1pPr marL="0" indent="0">
              <a:buNone/>
              <a:defRPr lang="en-US" sz="14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ct val="20000"/>
              </a:spcBef>
              <a:buClr>
                <a:schemeClr val="accent1"/>
              </a:buClr>
              <a:buSzPct val="90000"/>
              <a:buFont typeface="Wingdings 3" pitchFamily="18" charset="2"/>
              <a:buNone/>
            </a:pPr>
            <a:r>
              <a:rPr lang="ko-KR" altLang="en-US"/>
              <a:t>마스터 텍스트 스타일을 편집하려면 클릭</a:t>
            </a:r>
          </a:p>
        </p:txBody>
      </p:sp>
      <p:sp>
        <p:nvSpPr>
          <p:cNvPr id="5" name="Date Placeholder 4"/>
          <p:cNvSpPr>
            <a:spLocks noGrp="1"/>
          </p:cNvSpPr>
          <p:nvPr>
            <p:ph type="dt" sz="half" idx="10"/>
          </p:nvPr>
        </p:nvSpPr>
        <p:spPr/>
        <p:txBody>
          <a:bodyPr/>
          <a:lstStyle/>
          <a:p>
            <a:fld id="{A06E70C3-0867-4119-BCBD-AB49558914A9}"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792EC-8174-4020-A3B7-CC1E92DAEF84}" type="slidenum">
              <a:rPr lang="en-US" smtClean="0"/>
              <a:t>‹#›</a:t>
            </a:fld>
            <a:endParaRPr lang="en-US"/>
          </a:p>
        </p:txBody>
      </p:sp>
      <p:sp>
        <p:nvSpPr>
          <p:cNvPr id="9" name="Content Placeholder 8"/>
          <p:cNvSpPr>
            <a:spLocks noGrp="1"/>
          </p:cNvSpPr>
          <p:nvPr>
            <p:ph sz="quarter" idx="13"/>
          </p:nvPr>
        </p:nvSpPr>
        <p:spPr>
          <a:xfrm>
            <a:off x="609600" y="1645920"/>
            <a:ext cx="6400800" cy="4480560"/>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2401824" y="658368"/>
            <a:ext cx="7315200" cy="822960"/>
          </a:xfrm>
        </p:spPr>
        <p:txBody>
          <a:bodyPr vert="horz" lIns="91440" tIns="45720" rIns="91440" bIns="45720" rtlCol="0" anchor="b">
            <a:normAutofit/>
          </a:bodyPr>
          <a:lstStyle>
            <a:lvl1pPr algn="ctr" defTabSz="914400" rtl="0" eaLnBrk="1" latinLnBrk="0" hangingPunct="1">
              <a:spcBef>
                <a:spcPct val="0"/>
              </a:spcBef>
              <a:buNone/>
              <a:defRPr lang="en-US" sz="2800" b="1" kern="1200" smtClean="0">
                <a:solidFill>
                  <a:schemeClr val="tx2"/>
                </a:solidFill>
                <a:latin typeface="+mj-lt"/>
                <a:ea typeface="+mj-ea"/>
                <a:cs typeface="+mj-cs"/>
              </a:defRPr>
            </a:lvl1pPr>
          </a:lstStyle>
          <a:p>
            <a:r>
              <a:rPr lang="ko-KR" altLang="en-US"/>
              <a:t>마스터 제목 스타일 편집</a:t>
            </a:r>
            <a:endParaRPr lang="en-US"/>
          </a:p>
        </p:txBody>
      </p:sp>
      <p:sp>
        <p:nvSpPr>
          <p:cNvPr id="3" name="Picture Placeholder 2"/>
          <p:cNvSpPr>
            <a:spLocks noGrp="1"/>
          </p:cNvSpPr>
          <p:nvPr>
            <p:ph type="pic" idx="1"/>
          </p:nvPr>
        </p:nvSpPr>
        <p:spPr bwMode="gray">
          <a:xfrm>
            <a:off x="2389632" y="1618488"/>
            <a:ext cx="7315200" cy="3639312"/>
          </a:xfrm>
          <a:solidFill>
            <a:srgbClr val="F8F8F8"/>
          </a:solidFill>
          <a:ln w="76200" cmpd="sng">
            <a:solidFill>
              <a:srgbClr val="FFFFFF"/>
            </a:solidFill>
          </a:ln>
          <a:effectLst>
            <a:outerShdw blurRad="50800" dist="38100" dir="5400000" algn="t" rotWithShape="0">
              <a:prstClr val="black">
                <a:alpha val="40000"/>
              </a:prstClr>
            </a:outerShdw>
          </a:effectLst>
        </p:spPr>
        <p:txBody>
          <a:bodyPr vert="horz" lIns="91440" tIns="45720" rIns="91440" bIns="45720" rtlCol="0">
            <a:normAutofit/>
          </a:bodyPr>
          <a:lstStyle>
            <a:lvl1pPr marL="0" indent="0" algn="l" defTabSz="914400" rtl="0" eaLnBrk="1" latinLnBrk="0" hangingPunct="1">
              <a:spcBef>
                <a:spcPct val="20000"/>
              </a:spcBef>
              <a:buClr>
                <a:schemeClr val="accent1"/>
              </a:buClr>
              <a:buSzPct val="90000"/>
              <a:buFont typeface="Wingdings 3" pitchFamily="18" charset="2"/>
              <a:buNone/>
              <a:defRPr lang="en-US" sz="3200" kern="1200" smtClean="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a:p>
        </p:txBody>
      </p:sp>
      <p:sp>
        <p:nvSpPr>
          <p:cNvPr id="4" name="Text Placeholder 3"/>
          <p:cNvSpPr>
            <a:spLocks noGrp="1"/>
          </p:cNvSpPr>
          <p:nvPr>
            <p:ph type="body" sz="half" idx="2"/>
          </p:nvPr>
        </p:nvSpPr>
        <p:spPr>
          <a:xfrm>
            <a:off x="2389632" y="5413248"/>
            <a:ext cx="7315200" cy="9875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A06E70C3-0867-4119-BCBD-AB49558914A9}"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792EC-8174-4020-A3B7-CC1E92DAEF8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gray">
          <a:xfrm>
            <a:off x="0" y="402336"/>
            <a:ext cx="11582400" cy="1097280"/>
          </a:xfrm>
          <a:prstGeom prst="rect">
            <a:avLst/>
          </a:prstGeom>
          <a:solidFill>
            <a:schemeClr val="tx2">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bwMode="gray">
          <a:xfrm>
            <a:off x="10887456" y="996696"/>
            <a:ext cx="1304544" cy="896112"/>
          </a:xfrm>
          <a:prstGeom prst="rect">
            <a:avLst/>
          </a:pr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bwMode="gray">
          <a:xfrm>
            <a:off x="2377440" y="0"/>
            <a:ext cx="2596896" cy="539496"/>
          </a:xfrm>
          <a:prstGeom prst="rect">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gray">
          <a:xfrm>
            <a:off x="0" y="0"/>
            <a:ext cx="3243072" cy="539496"/>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9496"/>
            <a:ext cx="10972800" cy="960120"/>
          </a:xfrm>
          <a:prstGeom prst="rect">
            <a:avLst/>
          </a:prstGeom>
        </p:spPr>
        <p:txBody>
          <a:bodyPr vert="horz" lIns="91440" tIns="45720" rIns="91440" bIns="45720" rtlCol="0" anchor="ctr">
            <a:normAutofit/>
          </a:bodyPr>
          <a:lstStyle/>
          <a:p>
            <a:r>
              <a:rPr lang="ko-KR" altLang="en-US"/>
              <a:t>마스터 제목 스타일 편집</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Date Placeholder 3"/>
          <p:cNvSpPr>
            <a:spLocks noGrp="1"/>
          </p:cNvSpPr>
          <p:nvPr>
            <p:ph type="dt" sz="half" idx="2"/>
          </p:nvPr>
        </p:nvSpPr>
        <p:spPr>
          <a:xfrm>
            <a:off x="609600" y="6537960"/>
            <a:ext cx="2844800" cy="246888"/>
          </a:xfrm>
          <a:prstGeom prst="rect">
            <a:avLst/>
          </a:prstGeom>
        </p:spPr>
        <p:txBody>
          <a:bodyPr vert="horz" lIns="91440" tIns="45720" rIns="91440" bIns="45720" rtlCol="0" anchor="ctr"/>
          <a:lstStyle>
            <a:lvl1pPr algn="l">
              <a:defRPr sz="1200">
                <a:solidFill>
                  <a:schemeClr val="tx1">
                    <a:tint val="75000"/>
                  </a:schemeClr>
                </a:solidFill>
              </a:defRPr>
            </a:lvl1pPr>
          </a:lstStyle>
          <a:p>
            <a:fld id="{A06E70C3-0867-4119-BCBD-AB49558914A9}" type="datetimeFigureOut">
              <a:rPr lang="en-US" smtClean="0"/>
              <a:t>6/1/2023</a:t>
            </a:fld>
            <a:endParaRPr lang="en-US"/>
          </a:p>
        </p:txBody>
      </p:sp>
      <p:sp>
        <p:nvSpPr>
          <p:cNvPr id="5" name="Footer Placeholder 4"/>
          <p:cNvSpPr>
            <a:spLocks noGrp="1"/>
          </p:cNvSpPr>
          <p:nvPr>
            <p:ph type="ftr" sz="quarter" idx="3"/>
          </p:nvPr>
        </p:nvSpPr>
        <p:spPr>
          <a:xfrm>
            <a:off x="7827264" y="6537960"/>
            <a:ext cx="3860800" cy="246888"/>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669536" y="6537960"/>
            <a:ext cx="2844800" cy="246888"/>
          </a:xfrm>
          <a:prstGeom prst="rect">
            <a:avLst/>
          </a:prstGeom>
        </p:spPr>
        <p:txBody>
          <a:bodyPr vert="horz" lIns="91440" tIns="45720" rIns="91440" bIns="45720" rtlCol="0" anchor="ctr"/>
          <a:lstStyle>
            <a:lvl1pPr algn="ctr">
              <a:defRPr sz="1200">
                <a:solidFill>
                  <a:schemeClr val="tx1">
                    <a:tint val="75000"/>
                  </a:schemeClr>
                </a:solidFill>
              </a:defRPr>
            </a:lvl1pPr>
          </a:lstStyle>
          <a:p>
            <a:fld id="{7EB792EC-8174-4020-A3B7-CC1E92DAEF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1" hangingPunct="1">
        <a:spcBef>
          <a:spcPct val="0"/>
        </a:spcBef>
        <a:buNone/>
        <a:defRPr sz="4400" kern="1200">
          <a:solidFill>
            <a:schemeClr val="tx2"/>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342900" indent="-342900" algn="l" defTabSz="914400" rtl="0" eaLnBrk="1" latinLnBrk="1" hangingPunct="1">
        <a:spcBef>
          <a:spcPct val="20000"/>
        </a:spcBef>
        <a:buClr>
          <a:schemeClr val="accent1"/>
        </a:buClr>
        <a:buSzPct val="90000"/>
        <a:buFont typeface="Wingdings 3" pitchFamily="18" charset="2"/>
        <a:buChar char=""/>
        <a:defRPr sz="3200" kern="1200">
          <a:solidFill>
            <a:schemeClr val="tx1"/>
          </a:solidFill>
          <a:latin typeface="+mn-lt"/>
          <a:ea typeface="+mn-ea"/>
          <a:cs typeface="+mn-cs"/>
        </a:defRPr>
      </a:lvl1pPr>
      <a:lvl2pPr marL="742950" indent="-285750" algn="l" defTabSz="914400" rtl="0" eaLnBrk="1" latinLnBrk="1" hangingPunct="1">
        <a:spcBef>
          <a:spcPct val="20000"/>
        </a:spcBef>
        <a:buClr>
          <a:schemeClr val="accent2"/>
        </a:buClr>
        <a:buSzPct val="90000"/>
        <a:buFont typeface="Wingdings 3" pitchFamily="18" charset="2"/>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Clr>
          <a:schemeClr val="accent3"/>
        </a:buClr>
        <a:buSzPct val="90000"/>
        <a:buFont typeface="Wingdings 3" pitchFamily="18" charset="2"/>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Clr>
          <a:schemeClr val="accent4"/>
        </a:buClr>
        <a:buSzPct val="90000"/>
        <a:buFont typeface="Wingdings 3" pitchFamily="18" charset="2"/>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Clr>
          <a:schemeClr val="accent5"/>
        </a:buClr>
        <a:buSzPct val="90000"/>
        <a:buFont typeface="Wingdings 3" pitchFamily="18" charset="2"/>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gif"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jpeg"  /><Relationship Id="rId3" Type="http://schemas.openxmlformats.org/officeDocument/2006/relationships/image" Target="../media/image2.jpe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idx="0"/>
          </p:nvPr>
        </p:nvSpPr>
        <p:spPr/>
        <p:txBody>
          <a:bodyPr/>
          <a:lstStyle/>
          <a:p>
            <a:pPr lvl="0">
              <a:defRPr/>
            </a:pPr>
            <a:r>
              <a:rPr lang="en-US" altLang="ko-KR"/>
              <a:t>Greek Tragedy and Aristotle’s </a:t>
            </a:r>
            <a:r>
              <a:rPr lang="en-US" altLang="ko-KR" i="1"/>
              <a:t>Poetics</a:t>
            </a:r>
            <a:endParaRPr lang="ko-KR" altLang="en-US" i="1"/>
          </a:p>
        </p:txBody>
      </p:sp>
      <p:sp>
        <p:nvSpPr>
          <p:cNvPr id="3" name="부제목 2"/>
          <p:cNvSpPr>
            <a:spLocks noGrp="1"/>
          </p:cNvSpPr>
          <p:nvPr>
            <p:ph type="subTitle" idx="1"/>
          </p:nvPr>
        </p:nvSpPr>
        <p:spPr/>
        <p:txBody>
          <a:bodyPr/>
          <a:lstStyle/>
          <a:p>
            <a:pPr lvl="0">
              <a:defRPr/>
            </a:pPr>
            <a:r>
              <a:rPr lang="en-US" altLang="ko-KR"/>
              <a:t>Introduction</a:t>
            </a:r>
            <a:r>
              <a:rPr lang="ko-KR" altLang="en-US"/>
              <a:t> </a:t>
            </a:r>
            <a:r>
              <a:rPr lang="en-US" altLang="ko-KR"/>
              <a:t>to</a:t>
            </a:r>
            <a:r>
              <a:rPr lang="ko-KR" altLang="en-US"/>
              <a:t> </a:t>
            </a:r>
            <a:r>
              <a:rPr lang="en-US" altLang="ko-KR"/>
              <a:t>English</a:t>
            </a:r>
            <a:r>
              <a:rPr lang="ko-KR" altLang="en-US"/>
              <a:t> </a:t>
            </a:r>
            <a:r>
              <a:rPr lang="en-US" altLang="ko-KR"/>
              <a:t>Literature</a:t>
            </a:r>
            <a:r>
              <a:rPr lang="ko-KR" altLang="en-US"/>
              <a:t> </a:t>
            </a:r>
            <a:r>
              <a:rPr lang="en-US" altLang="ko-KR"/>
              <a:t>04,</a:t>
            </a:r>
            <a:r>
              <a:rPr lang="ko-KR" altLang="en-US"/>
              <a:t> </a:t>
            </a:r>
            <a:r>
              <a:rPr lang="en-US" altLang="ko-KR"/>
              <a:t>June 4, 2024</a:t>
            </a:r>
            <a:endParaRPr lang="en-US" altLang="ko-KR"/>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spd="med" advTm="114546" mc:Ignorable="p14" p14:dur="20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1862873-6C0D-4E7D-A810-643C45860DA8}"/>
              </a:ext>
            </a:extLst>
          </p:cNvPr>
          <p:cNvSpPr>
            <a:spLocks noGrp="1"/>
          </p:cNvSpPr>
          <p:nvPr>
            <p:ph type="title"/>
          </p:nvPr>
        </p:nvSpPr>
        <p:spPr/>
        <p:txBody>
          <a:bodyPr/>
          <a:lstStyle/>
          <a:p>
            <a:r>
              <a:rPr lang="en-US" altLang="ko-KR" dirty="0"/>
              <a:t>The Goal of Poetry</a:t>
            </a:r>
            <a:endParaRPr lang="ko-KR" altLang="en-US" dirty="0"/>
          </a:p>
        </p:txBody>
      </p:sp>
      <p:sp>
        <p:nvSpPr>
          <p:cNvPr id="3" name="내용 개체 틀 2">
            <a:extLst>
              <a:ext uri="{FF2B5EF4-FFF2-40B4-BE49-F238E27FC236}">
                <a16:creationId xmlns:a16="http://schemas.microsoft.com/office/drawing/2014/main" id="{C987B9E5-C678-46CC-9488-A0F8C0C3EA2B}"/>
              </a:ext>
            </a:extLst>
          </p:cNvPr>
          <p:cNvSpPr>
            <a:spLocks noGrp="1"/>
          </p:cNvSpPr>
          <p:nvPr>
            <p:ph idx="1"/>
          </p:nvPr>
        </p:nvSpPr>
        <p:spPr/>
        <p:txBody>
          <a:bodyPr/>
          <a:lstStyle/>
          <a:p>
            <a:pPr marL="0" indent="0">
              <a:buNone/>
            </a:pPr>
            <a:r>
              <a:rPr lang="en-US" altLang="ko-KR" dirty="0"/>
              <a:t>Understood generally, the goal of poetry is </a:t>
            </a:r>
            <a:r>
              <a:rPr lang="en-US" altLang="ko-KR" dirty="0">
                <a:solidFill>
                  <a:srgbClr val="FF0000"/>
                </a:solidFill>
              </a:rPr>
              <a:t>to provide pleasure of a particular kind</a:t>
            </a:r>
            <a:r>
              <a:rPr lang="en-US" altLang="ko-KR" dirty="0"/>
              <a:t>. The </a:t>
            </a:r>
            <a:r>
              <a:rPr lang="en-US" altLang="ko-KR" i="1" dirty="0"/>
              <a:t>Metaphysics</a:t>
            </a:r>
            <a:r>
              <a:rPr lang="en-US" altLang="ko-KR" dirty="0"/>
              <a:t> begins, “All men desire to know by nature,” and the </a:t>
            </a:r>
            <a:r>
              <a:rPr lang="en-US" altLang="ko-KR" i="1" dirty="0"/>
              <a:t>Nicomachean Ethics repeatedly </a:t>
            </a:r>
            <a:r>
              <a:rPr lang="en-US" altLang="ko-KR" dirty="0"/>
              <a:t>says that </a:t>
            </a:r>
            <a:r>
              <a:rPr lang="en-US" altLang="ko-KR" dirty="0">
                <a:solidFill>
                  <a:srgbClr val="FF0000"/>
                </a:solidFill>
              </a:rPr>
              <a:t>the satisfaction of natural desires is the greatest source of lasting pleasure</a:t>
            </a:r>
            <a:r>
              <a:rPr lang="en-US" altLang="ko-KR" dirty="0"/>
              <a:t>. </a:t>
            </a:r>
            <a:r>
              <a:rPr lang="en-US" altLang="ko-KR" i="1" dirty="0"/>
              <a:t>Poetics</a:t>
            </a:r>
            <a:r>
              <a:rPr lang="en-US" altLang="ko-KR" dirty="0"/>
              <a:t> combines these two with the idea of imitation. </a:t>
            </a:r>
            <a:endParaRPr lang="ko-KR" altLang="en-US" dirty="0"/>
          </a:p>
        </p:txBody>
      </p:sp>
    </p:spTree>
    <p:extLst>
      <p:ext uri="{BB962C8B-B14F-4D97-AF65-F5344CB8AC3E}">
        <p14:creationId xmlns:p14="http://schemas.microsoft.com/office/powerpoint/2010/main" val="635948193"/>
      </p:ext>
    </p:extLst>
  </p:cSld>
  <p:clrMapOvr>
    <a:masterClrMapping/>
  </p:clrMapOvr>
  <mc:AlternateContent xmlns:mc="http://schemas.openxmlformats.org/markup-compatibility/2006" xmlns:p14="http://schemas.microsoft.com/office/powerpoint/2010/main">
    <mc:Choice Requires="p14">
      <p:transition spd="slow" p14:dur="2000" advTm="170518"/>
    </mc:Choice>
    <mc:Fallback xmlns="">
      <p:transition spd="slow" advTm="17051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5D89886-548E-4405-AE61-2460A2BD3C58}"/>
              </a:ext>
            </a:extLst>
          </p:cNvPr>
          <p:cNvSpPr>
            <a:spLocks noGrp="1"/>
          </p:cNvSpPr>
          <p:nvPr>
            <p:ph type="title"/>
          </p:nvPr>
        </p:nvSpPr>
        <p:spPr/>
        <p:txBody>
          <a:bodyPr/>
          <a:lstStyle/>
          <a:p>
            <a:r>
              <a:rPr lang="en-US" altLang="ko-KR" dirty="0"/>
              <a:t>The Effect of Tragedy</a:t>
            </a:r>
            <a:endParaRPr lang="ko-KR" altLang="en-US" dirty="0"/>
          </a:p>
        </p:txBody>
      </p:sp>
      <p:sp>
        <p:nvSpPr>
          <p:cNvPr id="3" name="내용 개체 틀 2">
            <a:extLst>
              <a:ext uri="{FF2B5EF4-FFF2-40B4-BE49-F238E27FC236}">
                <a16:creationId xmlns:a16="http://schemas.microsoft.com/office/drawing/2014/main" id="{D609FAE5-0F0B-4CD3-BC9E-489E9E6A1329}"/>
              </a:ext>
            </a:extLst>
          </p:cNvPr>
          <p:cNvSpPr>
            <a:spLocks noGrp="1"/>
          </p:cNvSpPr>
          <p:nvPr>
            <p:ph idx="1"/>
          </p:nvPr>
        </p:nvSpPr>
        <p:spPr/>
        <p:txBody>
          <a:bodyPr/>
          <a:lstStyle/>
          <a:p>
            <a:pPr marL="0" indent="0">
              <a:buNone/>
            </a:pPr>
            <a:r>
              <a:rPr lang="en-US" altLang="ko-KR" dirty="0"/>
              <a:t>Of particular interest to Aristotle is the pleasure derived from tragic drama, namely, the kind of pleasure that comes from </a:t>
            </a:r>
            <a:r>
              <a:rPr lang="en-US" altLang="ko-KR" dirty="0">
                <a:solidFill>
                  <a:srgbClr val="FF0000"/>
                </a:solidFill>
              </a:rPr>
              <a:t>the purging or cleansing </a:t>
            </a:r>
            <a:r>
              <a:rPr lang="en-US" altLang="ko-KR" dirty="0"/>
              <a:t>(</a:t>
            </a:r>
            <a:r>
              <a:rPr lang="en-US" altLang="ko-KR" i="1" dirty="0"/>
              <a:t>catharsis</a:t>
            </a:r>
            <a:r>
              <a:rPr lang="en-US" altLang="ko-KR" dirty="0"/>
              <a:t>) of </a:t>
            </a:r>
            <a:r>
              <a:rPr lang="en-US" altLang="ko-KR" dirty="0">
                <a:solidFill>
                  <a:srgbClr val="FF0000"/>
                </a:solidFill>
              </a:rPr>
              <a:t>the emotions of fear and pity</a:t>
            </a:r>
            <a:r>
              <a:rPr lang="en-US" altLang="ko-KR" dirty="0"/>
              <a:t>. Though the emotions of fear and pity are not to be completely eliminated, excessive amounts of these emotions are not characteristic of a flourishing individual. </a:t>
            </a:r>
            <a:r>
              <a:rPr lang="en-US" altLang="ko-KR" dirty="0">
                <a:solidFill>
                  <a:srgbClr val="FF0000"/>
                </a:solidFill>
              </a:rPr>
              <a:t>Vicariously experiencing fear and pity</a:t>
            </a:r>
            <a:r>
              <a:rPr lang="en-US" altLang="ko-KR" dirty="0"/>
              <a:t> in a good tragedy </a:t>
            </a:r>
            <a:r>
              <a:rPr lang="en-US" altLang="ko-KR" dirty="0">
                <a:solidFill>
                  <a:srgbClr val="FF0000"/>
                </a:solidFill>
              </a:rPr>
              <a:t>cleanses the soul of ill humors</a:t>
            </a:r>
            <a:r>
              <a:rPr lang="en-US" altLang="ko-KR" dirty="0"/>
              <a:t>.</a:t>
            </a:r>
            <a:endParaRPr lang="ko-KR" altLang="en-US" dirty="0"/>
          </a:p>
        </p:txBody>
      </p:sp>
    </p:spTree>
    <p:extLst>
      <p:ext uri="{BB962C8B-B14F-4D97-AF65-F5344CB8AC3E}">
        <p14:creationId xmlns:p14="http://schemas.microsoft.com/office/powerpoint/2010/main" val="3936737351"/>
      </p:ext>
    </p:extLst>
  </p:cSld>
  <p:clrMapOvr>
    <a:masterClrMapping/>
  </p:clrMapOvr>
  <mc:AlternateContent xmlns:mc="http://schemas.openxmlformats.org/markup-compatibility/2006" xmlns:p14="http://schemas.microsoft.com/office/powerpoint/2010/main">
    <mc:Choice Requires="p14">
      <p:transition spd="slow" p14:dur="2000" advTm="152830"/>
    </mc:Choice>
    <mc:Fallback xmlns="">
      <p:transition spd="slow" advTm="15283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86A1D45-5CFE-4B84-AA45-825910165278}"/>
              </a:ext>
            </a:extLst>
          </p:cNvPr>
          <p:cNvSpPr>
            <a:spLocks noGrp="1"/>
          </p:cNvSpPr>
          <p:nvPr>
            <p:ph type="title"/>
          </p:nvPr>
        </p:nvSpPr>
        <p:spPr/>
        <p:txBody>
          <a:bodyPr/>
          <a:lstStyle/>
          <a:p>
            <a:r>
              <a:rPr lang="en-US" altLang="ko-KR" dirty="0"/>
              <a:t>The importance of the Plot</a:t>
            </a:r>
            <a:endParaRPr lang="ko-KR" altLang="en-US" dirty="0"/>
          </a:p>
        </p:txBody>
      </p:sp>
      <p:sp>
        <p:nvSpPr>
          <p:cNvPr id="3" name="내용 개체 틀 2">
            <a:extLst>
              <a:ext uri="{FF2B5EF4-FFF2-40B4-BE49-F238E27FC236}">
                <a16:creationId xmlns:a16="http://schemas.microsoft.com/office/drawing/2014/main" id="{B2380EF1-B7A3-45F6-BFC2-6ED0EAF2D3EF}"/>
              </a:ext>
            </a:extLst>
          </p:cNvPr>
          <p:cNvSpPr>
            <a:spLocks noGrp="1"/>
          </p:cNvSpPr>
          <p:nvPr>
            <p:ph idx="1"/>
          </p:nvPr>
        </p:nvSpPr>
        <p:spPr/>
        <p:txBody>
          <a:bodyPr/>
          <a:lstStyle/>
          <a:p>
            <a:pPr marL="0" indent="0">
              <a:buNone/>
            </a:pPr>
            <a:r>
              <a:rPr lang="en-US" altLang="ko-KR" dirty="0"/>
              <a:t>For a plot to work, it must be both </a:t>
            </a:r>
            <a:r>
              <a:rPr lang="en-US" altLang="ko-KR" dirty="0">
                <a:solidFill>
                  <a:srgbClr val="FF0000"/>
                </a:solidFill>
              </a:rPr>
              <a:t>complete and coherent</a:t>
            </a:r>
            <a:r>
              <a:rPr lang="en-US" altLang="ko-KR" dirty="0"/>
              <a:t>. That means that it must constitute</a:t>
            </a:r>
            <a:r>
              <a:rPr lang="en-US" altLang="ko-KR" dirty="0">
                <a:solidFill>
                  <a:srgbClr val="FF0000"/>
                </a:solidFill>
              </a:rPr>
              <a:t> a whole with a beginning, middle, and end</a:t>
            </a:r>
            <a:r>
              <a:rPr lang="en-US" altLang="ko-KR" dirty="0"/>
              <a:t>, and that </a:t>
            </a:r>
            <a:r>
              <a:rPr lang="en-US" altLang="ko-KR" dirty="0">
                <a:solidFill>
                  <a:srgbClr val="FF0000"/>
                </a:solidFill>
              </a:rPr>
              <a:t>the sequence of events must exhibit some sort of necessity</a:t>
            </a:r>
            <a:r>
              <a:rPr lang="en-US" altLang="ko-KR" dirty="0"/>
              <a:t>. A good dramatic plot is unlike history. History has no beginning, middle, and end, and thus it lacks completeness. Furthermore, it lacks coherence because many events in history happen by accident. In a good dramatic plot, however, </a:t>
            </a:r>
            <a:r>
              <a:rPr lang="en-US" altLang="ko-KR" dirty="0">
                <a:solidFill>
                  <a:srgbClr val="FF0000"/>
                </a:solidFill>
              </a:rPr>
              <a:t>everything happens for a reason</a:t>
            </a:r>
            <a:r>
              <a:rPr lang="en-US" altLang="ko-KR" dirty="0"/>
              <a:t>. This difference makes tragedy philosophically more interesting than history.</a:t>
            </a:r>
            <a:endParaRPr lang="ko-KR" altLang="en-US" dirty="0"/>
          </a:p>
        </p:txBody>
      </p:sp>
    </p:spTree>
    <p:extLst>
      <p:ext uri="{BB962C8B-B14F-4D97-AF65-F5344CB8AC3E}">
        <p14:creationId xmlns:p14="http://schemas.microsoft.com/office/powerpoint/2010/main" val="3219683569"/>
      </p:ext>
    </p:extLst>
  </p:cSld>
  <p:clrMapOvr>
    <a:masterClrMapping/>
  </p:clrMapOvr>
  <mc:AlternateContent xmlns:mc="http://schemas.openxmlformats.org/markup-compatibility/2006" xmlns:p14="http://schemas.microsoft.com/office/powerpoint/2010/main">
    <mc:Choice Requires="p14">
      <p:transition spd="slow" p14:dur="2000" advTm="252916"/>
    </mc:Choice>
    <mc:Fallback xmlns="">
      <p:transition spd="slow" advTm="25291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4DA66EE-2E17-415C-8181-ADFD92FD7023}"/>
              </a:ext>
            </a:extLst>
          </p:cNvPr>
          <p:cNvSpPr>
            <a:spLocks noGrp="1"/>
          </p:cNvSpPr>
          <p:nvPr>
            <p:ph type="title"/>
          </p:nvPr>
        </p:nvSpPr>
        <p:spPr/>
        <p:txBody>
          <a:bodyPr/>
          <a:lstStyle/>
          <a:p>
            <a:r>
              <a:rPr lang="en-US" altLang="ko-KR" dirty="0"/>
              <a:t>Literary Terms on Tragedy from </a:t>
            </a:r>
            <a:r>
              <a:rPr lang="en-US" altLang="ko-KR" i="1" dirty="0"/>
              <a:t>Poetics </a:t>
            </a:r>
            <a:r>
              <a:rPr lang="en-US" altLang="ko-KR" dirty="0"/>
              <a:t>I</a:t>
            </a:r>
            <a:endParaRPr lang="ko-KR" altLang="en-US" dirty="0"/>
          </a:p>
        </p:txBody>
      </p:sp>
      <p:sp>
        <p:nvSpPr>
          <p:cNvPr id="3" name="내용 개체 틀 2">
            <a:extLst>
              <a:ext uri="{FF2B5EF4-FFF2-40B4-BE49-F238E27FC236}">
                <a16:creationId xmlns:a16="http://schemas.microsoft.com/office/drawing/2014/main" id="{4A75C1D2-55D4-46D3-BBD1-70E8BF129E76}"/>
              </a:ext>
            </a:extLst>
          </p:cNvPr>
          <p:cNvSpPr>
            <a:spLocks noGrp="1"/>
          </p:cNvSpPr>
          <p:nvPr>
            <p:ph idx="1"/>
          </p:nvPr>
        </p:nvSpPr>
        <p:spPr/>
        <p:txBody>
          <a:bodyPr>
            <a:normAutofit/>
          </a:bodyPr>
          <a:lstStyle/>
          <a:p>
            <a:pPr marL="0" indent="0">
              <a:buNone/>
            </a:pPr>
            <a:r>
              <a:rPr lang="en-US" altLang="ko-KR" i="1" dirty="0">
                <a:solidFill>
                  <a:srgbClr val="FF0000"/>
                </a:solidFill>
              </a:rPr>
              <a:t>Catharsis</a:t>
            </a:r>
            <a:r>
              <a:rPr lang="en-US" altLang="ko-KR" dirty="0"/>
              <a:t>: "purgation" or "purification" in Greek. Many tragic representations of suffering and defeat leave an audience feeling not depressed, but relieved, or even exalted.</a:t>
            </a:r>
          </a:p>
          <a:p>
            <a:pPr marL="0" indent="0">
              <a:buNone/>
            </a:pPr>
            <a:endParaRPr lang="en-US" altLang="ko-KR" dirty="0"/>
          </a:p>
          <a:p>
            <a:pPr marL="0" indent="0">
              <a:buNone/>
            </a:pPr>
            <a:r>
              <a:rPr lang="en-US" altLang="ko-KR" dirty="0">
                <a:solidFill>
                  <a:srgbClr val="FF0000"/>
                </a:solidFill>
              </a:rPr>
              <a:t>Tragic Hero</a:t>
            </a:r>
            <a:r>
              <a:rPr lang="en-US" altLang="ko-KR" dirty="0"/>
              <a:t>: neither thoroughly good nor thoroughly bad but a mixture of both, and "better than we are" with higher moral worth.</a:t>
            </a:r>
          </a:p>
        </p:txBody>
      </p:sp>
    </p:spTree>
    <p:extLst>
      <p:ext uri="{BB962C8B-B14F-4D97-AF65-F5344CB8AC3E}">
        <p14:creationId xmlns:p14="http://schemas.microsoft.com/office/powerpoint/2010/main" val="3042862271"/>
      </p:ext>
    </p:extLst>
  </p:cSld>
  <p:clrMapOvr>
    <a:masterClrMapping/>
  </p:clrMapOvr>
  <mc:AlternateContent xmlns:mc="http://schemas.openxmlformats.org/markup-compatibility/2006" xmlns:p14="http://schemas.microsoft.com/office/powerpoint/2010/main">
    <mc:Choice Requires="p14">
      <p:transition spd="slow" p14:dur="2000" advTm="205453"/>
    </mc:Choice>
    <mc:Fallback xmlns="">
      <p:transition spd="slow" advTm="20545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5CBDCD3-830C-4D1B-8BA8-44DAD1675CAB}"/>
              </a:ext>
            </a:extLst>
          </p:cNvPr>
          <p:cNvSpPr>
            <a:spLocks noGrp="1"/>
          </p:cNvSpPr>
          <p:nvPr>
            <p:ph type="title"/>
          </p:nvPr>
        </p:nvSpPr>
        <p:spPr/>
        <p:txBody>
          <a:bodyPr/>
          <a:lstStyle/>
          <a:p>
            <a:r>
              <a:rPr lang="en-US" altLang="ko-KR" dirty="0"/>
              <a:t>Literary Terms on Tragedy from Poetics II</a:t>
            </a:r>
            <a:endParaRPr lang="ko-KR" altLang="en-US" dirty="0"/>
          </a:p>
        </p:txBody>
      </p:sp>
      <p:sp>
        <p:nvSpPr>
          <p:cNvPr id="3" name="내용 개체 틀 2">
            <a:extLst>
              <a:ext uri="{FF2B5EF4-FFF2-40B4-BE49-F238E27FC236}">
                <a16:creationId xmlns:a16="http://schemas.microsoft.com/office/drawing/2014/main" id="{1226F81E-0A84-4BED-A3FE-23587088082F}"/>
              </a:ext>
            </a:extLst>
          </p:cNvPr>
          <p:cNvSpPr>
            <a:spLocks noGrp="1"/>
          </p:cNvSpPr>
          <p:nvPr>
            <p:ph idx="1"/>
          </p:nvPr>
        </p:nvSpPr>
        <p:spPr/>
        <p:txBody>
          <a:bodyPr>
            <a:normAutofit lnSpcReduction="10000"/>
          </a:bodyPr>
          <a:lstStyle/>
          <a:p>
            <a:pPr marL="0" indent="0">
              <a:buNone/>
            </a:pPr>
            <a:r>
              <a:rPr lang="en-US" altLang="ko-KR" i="1" dirty="0">
                <a:solidFill>
                  <a:srgbClr val="FF0000"/>
                </a:solidFill>
              </a:rPr>
              <a:t>Hamartia</a:t>
            </a:r>
            <a:r>
              <a:rPr lang="en-US" altLang="ko-KR" dirty="0"/>
              <a:t>(tragic flaw): suffering a change in fortune from happiness to misery because of his mistaken choice of an action, to which he is led by his </a:t>
            </a:r>
            <a:r>
              <a:rPr lang="en-US" altLang="ko-KR" i="1" dirty="0"/>
              <a:t>hamartia</a:t>
            </a:r>
            <a:r>
              <a:rPr lang="en-US" altLang="ko-KR" dirty="0"/>
              <a:t>—his "error of judgment" or, as it is often though less literally translated, his tragic flaw.</a:t>
            </a:r>
          </a:p>
          <a:p>
            <a:pPr marL="0" indent="0">
              <a:buNone/>
            </a:pPr>
            <a:endParaRPr lang="en-US" altLang="ko-KR" dirty="0"/>
          </a:p>
          <a:p>
            <a:pPr marL="0" indent="0">
              <a:buNone/>
            </a:pPr>
            <a:r>
              <a:rPr lang="en-US" altLang="ko-KR" i="1" dirty="0">
                <a:solidFill>
                  <a:srgbClr val="FF0000"/>
                </a:solidFill>
              </a:rPr>
              <a:t>Hubris</a:t>
            </a:r>
            <a:r>
              <a:rPr lang="en-US" altLang="ko-KR" dirty="0"/>
              <a:t>(Pride): (One common form of </a:t>
            </a:r>
            <a:r>
              <a:rPr lang="en-US" altLang="ko-KR" i="1" dirty="0"/>
              <a:t>hamartia</a:t>
            </a:r>
            <a:r>
              <a:rPr lang="en-US" altLang="ko-KR" dirty="0"/>
              <a:t> in Greek tragedies was hubris, that "pride" or overweening self-confidence which leads a protagonist to disregard a divine warning or to violate an important moral law.</a:t>
            </a:r>
            <a:endParaRPr lang="ko-KR" altLang="en-US" dirty="0"/>
          </a:p>
        </p:txBody>
      </p:sp>
    </p:spTree>
    <p:extLst>
      <p:ext uri="{BB962C8B-B14F-4D97-AF65-F5344CB8AC3E}">
        <p14:creationId xmlns:p14="http://schemas.microsoft.com/office/powerpoint/2010/main" val="2948582010"/>
      </p:ext>
    </p:extLst>
  </p:cSld>
  <p:clrMapOvr>
    <a:masterClrMapping/>
  </p:clrMapOvr>
  <mc:AlternateContent xmlns:mc="http://schemas.openxmlformats.org/markup-compatibility/2006" xmlns:p14="http://schemas.microsoft.com/office/powerpoint/2010/main">
    <mc:Choice Requires="p14">
      <p:transition spd="slow" p14:dur="2000" advTm="573468"/>
    </mc:Choice>
    <mc:Fallback xmlns="">
      <p:transition spd="slow" advTm="57346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9DA1022-4FAD-4B7F-8C2B-E45C766FBDA8}"/>
              </a:ext>
            </a:extLst>
          </p:cNvPr>
          <p:cNvSpPr>
            <a:spLocks noGrp="1"/>
          </p:cNvSpPr>
          <p:nvPr>
            <p:ph type="title"/>
          </p:nvPr>
        </p:nvSpPr>
        <p:spPr/>
        <p:txBody>
          <a:bodyPr/>
          <a:lstStyle/>
          <a:p>
            <a:r>
              <a:rPr lang="en-US" altLang="ko-KR" dirty="0"/>
              <a:t>Literary Terms on Tragedy from Poetics III</a:t>
            </a:r>
            <a:endParaRPr lang="ko-KR" altLang="en-US" dirty="0"/>
          </a:p>
        </p:txBody>
      </p:sp>
      <p:sp>
        <p:nvSpPr>
          <p:cNvPr id="3" name="내용 개체 틀 2">
            <a:extLst>
              <a:ext uri="{FF2B5EF4-FFF2-40B4-BE49-F238E27FC236}">
                <a16:creationId xmlns:a16="http://schemas.microsoft.com/office/drawing/2014/main" id="{B84754E6-D460-45F1-8606-F65E133E8859}"/>
              </a:ext>
            </a:extLst>
          </p:cNvPr>
          <p:cNvSpPr>
            <a:spLocks noGrp="1"/>
          </p:cNvSpPr>
          <p:nvPr>
            <p:ph idx="1"/>
          </p:nvPr>
        </p:nvSpPr>
        <p:spPr/>
        <p:txBody>
          <a:bodyPr/>
          <a:lstStyle/>
          <a:p>
            <a:pPr marL="0" indent="0">
              <a:buNone/>
            </a:pPr>
            <a:r>
              <a:rPr lang="en-US" altLang="ko-KR" i="1" dirty="0">
                <a:solidFill>
                  <a:srgbClr val="FF0000"/>
                </a:solidFill>
              </a:rPr>
              <a:t>Anagnorisis</a:t>
            </a:r>
            <a:r>
              <a:rPr lang="en-US" altLang="ko-KR" dirty="0"/>
              <a:t>: discovery of facts hitherto unknown to the hero.</a:t>
            </a:r>
          </a:p>
          <a:p>
            <a:pPr marL="0" indent="0">
              <a:buNone/>
            </a:pPr>
            <a:endParaRPr lang="en-US" altLang="ko-KR" dirty="0"/>
          </a:p>
          <a:p>
            <a:pPr marL="0" indent="0">
              <a:buNone/>
            </a:pPr>
            <a:r>
              <a:rPr lang="en-US" altLang="ko-KR" i="1" dirty="0">
                <a:solidFill>
                  <a:srgbClr val="FF0000"/>
                </a:solidFill>
              </a:rPr>
              <a:t>Peripeteia</a:t>
            </a:r>
            <a:r>
              <a:rPr lang="en-US" altLang="ko-KR" dirty="0"/>
              <a:t>: or reversal in his fortune from happiness to disaster.</a:t>
            </a:r>
            <a:endParaRPr lang="ko-KR" altLang="en-US" dirty="0"/>
          </a:p>
        </p:txBody>
      </p:sp>
    </p:spTree>
    <p:extLst>
      <p:ext uri="{BB962C8B-B14F-4D97-AF65-F5344CB8AC3E}">
        <p14:creationId xmlns:p14="http://schemas.microsoft.com/office/powerpoint/2010/main" val="2606795799"/>
      </p:ext>
    </p:extLst>
  </p:cSld>
  <p:clrMapOvr>
    <a:masterClrMapping/>
  </p:clrMapOvr>
  <mc:AlternateContent xmlns:mc="http://schemas.openxmlformats.org/markup-compatibility/2006" xmlns:p14="http://schemas.microsoft.com/office/powerpoint/2010/main">
    <mc:Choice Requires="p14">
      <p:transition spd="slow" p14:dur="2000" advTm="232415"/>
    </mc:Choice>
    <mc:Fallback xmlns="">
      <p:transition spd="slow" advTm="23241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C5CA253-7C21-4451-9713-11522A39E221}"/>
              </a:ext>
            </a:extLst>
          </p:cNvPr>
          <p:cNvSpPr>
            <a:spLocks noGrp="1"/>
          </p:cNvSpPr>
          <p:nvPr>
            <p:ph type="title"/>
          </p:nvPr>
        </p:nvSpPr>
        <p:spPr/>
        <p:txBody>
          <a:bodyPr/>
          <a:lstStyle/>
          <a:p>
            <a:r>
              <a:rPr lang="en-US" altLang="ko-KR" dirty="0"/>
              <a:t>The End</a:t>
            </a:r>
            <a:endParaRPr lang="ko-KR" altLang="en-US" dirty="0"/>
          </a:p>
        </p:txBody>
      </p:sp>
      <p:pic>
        <p:nvPicPr>
          <p:cNvPr id="5" name="내용 개체 틀 4">
            <a:extLst>
              <a:ext uri="{FF2B5EF4-FFF2-40B4-BE49-F238E27FC236}">
                <a16:creationId xmlns:a16="http://schemas.microsoft.com/office/drawing/2014/main" id="{F781C928-F8CB-46F5-9897-DAE4EEC9C6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2148681"/>
            <a:ext cx="6096000" cy="3429000"/>
          </a:xfrm>
        </p:spPr>
      </p:pic>
    </p:spTree>
    <p:extLst>
      <p:ext uri="{BB962C8B-B14F-4D97-AF65-F5344CB8AC3E}">
        <p14:creationId xmlns:p14="http://schemas.microsoft.com/office/powerpoint/2010/main" val="149242331"/>
      </p:ext>
    </p:extLst>
  </p:cSld>
  <p:clrMapOvr>
    <a:masterClrMapping/>
  </p:clrMapOvr>
  <mc:AlternateContent xmlns:mc="http://schemas.openxmlformats.org/markup-compatibility/2006" xmlns:p14="http://schemas.microsoft.com/office/powerpoint/2010/main">
    <mc:Choice Requires="p14">
      <p:transition spd="slow" p14:dur="2000" advTm="36617"/>
    </mc:Choice>
    <mc:Fallback xmlns="">
      <p:transition spd="slow" advTm="3661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6009559-530E-4C66-B6A6-FA8410B1042A}"/>
              </a:ext>
            </a:extLst>
          </p:cNvPr>
          <p:cNvSpPr>
            <a:spLocks noGrp="1"/>
          </p:cNvSpPr>
          <p:nvPr>
            <p:ph type="title"/>
          </p:nvPr>
        </p:nvSpPr>
        <p:spPr/>
        <p:txBody>
          <a:bodyPr/>
          <a:lstStyle/>
          <a:p>
            <a:r>
              <a:rPr lang="en-US" altLang="ko-KR" dirty="0"/>
              <a:t>Greek Tragedy:</a:t>
            </a:r>
            <a:endParaRPr lang="ko-KR" altLang="en-US" dirty="0"/>
          </a:p>
        </p:txBody>
      </p:sp>
      <p:sp>
        <p:nvSpPr>
          <p:cNvPr id="3" name="내용 개체 틀 2">
            <a:extLst>
              <a:ext uri="{FF2B5EF4-FFF2-40B4-BE49-F238E27FC236}">
                <a16:creationId xmlns:a16="http://schemas.microsoft.com/office/drawing/2014/main" id="{B8022686-827D-494F-9C61-3F90D3FBAFE4}"/>
              </a:ext>
            </a:extLst>
          </p:cNvPr>
          <p:cNvSpPr>
            <a:spLocks noGrp="1"/>
          </p:cNvSpPr>
          <p:nvPr>
            <p:ph idx="1"/>
          </p:nvPr>
        </p:nvSpPr>
        <p:spPr>
          <a:xfrm>
            <a:off x="609600" y="2099144"/>
            <a:ext cx="10972800" cy="4027020"/>
          </a:xfrm>
        </p:spPr>
        <p:txBody>
          <a:bodyPr>
            <a:normAutofit/>
          </a:bodyPr>
          <a:lstStyle/>
          <a:p>
            <a:pPr>
              <a:buFont typeface="Wingdings" panose="05000000000000000000" pitchFamily="2" charset="2"/>
              <a:buChar char="§"/>
            </a:pPr>
            <a:r>
              <a:rPr lang="en-US" altLang="ko-KR" sz="2800" b="1" dirty="0"/>
              <a:t>Origin</a:t>
            </a:r>
            <a:r>
              <a:rPr lang="en-US" altLang="ko-KR" sz="2800" dirty="0"/>
              <a:t>: the art of drama developed in the ancient Greek city-state of Athens in the late sixth century B.C. From </a:t>
            </a:r>
            <a:r>
              <a:rPr lang="en-US" altLang="ko-KR" sz="2800" dirty="0">
                <a:solidFill>
                  <a:srgbClr val="FF0000"/>
                </a:solidFill>
              </a:rPr>
              <a:t>the religious chants honoring Dionysus</a:t>
            </a:r>
            <a:r>
              <a:rPr lang="en-US" altLang="ko-KR" sz="2800" dirty="0"/>
              <a:t> arose the first tragedies, which centered on the gods and Greece’s mythical past.</a:t>
            </a:r>
          </a:p>
          <a:p>
            <a:pPr>
              <a:buFont typeface="Wingdings" panose="05000000000000000000" pitchFamily="2" charset="2"/>
              <a:buChar char="§"/>
            </a:pPr>
            <a:r>
              <a:rPr lang="en-US" altLang="ko-KR" sz="2800" b="1" dirty="0"/>
              <a:t>Three tragedians </a:t>
            </a:r>
            <a:r>
              <a:rPr lang="en-US" altLang="ko-KR" sz="2800" dirty="0"/>
              <a:t>in the fifth century: </a:t>
            </a:r>
            <a:r>
              <a:rPr lang="en-US" altLang="ko-KR" sz="2800" dirty="0">
                <a:solidFill>
                  <a:srgbClr val="FF0000"/>
                </a:solidFill>
              </a:rPr>
              <a:t>Aeschylus, Sophocles, and Euripides</a:t>
            </a:r>
            <a:r>
              <a:rPr lang="en-US" altLang="ko-KR" sz="2800" dirty="0"/>
              <a:t>.</a:t>
            </a:r>
          </a:p>
          <a:p>
            <a:pPr>
              <a:buFont typeface="Wingdings" panose="05000000000000000000" pitchFamily="2" charset="2"/>
              <a:buChar char="§"/>
            </a:pPr>
            <a:r>
              <a:rPr lang="en-US" altLang="ko-KR" sz="2800" b="1" dirty="0"/>
              <a:t>Themes</a:t>
            </a:r>
            <a:r>
              <a:rPr lang="en-US" altLang="ko-KR" sz="2800" dirty="0"/>
              <a:t>: the good and evil that existed simultaneously in the world as well as the other contradictory forces of human nature and the outside world. </a:t>
            </a:r>
          </a:p>
          <a:p>
            <a:pPr>
              <a:buFont typeface="Wingdings" panose="05000000000000000000" pitchFamily="2" charset="2"/>
              <a:buChar char="§"/>
            </a:pPr>
            <a:endParaRPr lang="ko-KR" altLang="en-US" sz="3600" dirty="0"/>
          </a:p>
        </p:txBody>
      </p:sp>
    </p:spTree>
    <p:extLst>
      <p:ext uri="{BB962C8B-B14F-4D97-AF65-F5344CB8AC3E}">
        <p14:creationId xmlns:p14="http://schemas.microsoft.com/office/powerpoint/2010/main" val="1271193700"/>
      </p:ext>
    </p:extLst>
  </p:cSld>
  <p:clrMapOvr>
    <a:masterClrMapping/>
  </p:clrMapOvr>
  <mc:AlternateContent xmlns:mc="http://schemas.openxmlformats.org/markup-compatibility/2006" xmlns:p14="http://schemas.microsoft.com/office/powerpoint/2010/main">
    <mc:Choice Requires="p14">
      <p:transition spd="slow" p14:dur="2000" advTm="275663"/>
    </mc:Choice>
    <mc:Fallback xmlns="">
      <p:transition spd="slow" advTm="27566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C438E8A-FBD2-4117-BEE7-288A68BE0A91}"/>
              </a:ext>
            </a:extLst>
          </p:cNvPr>
          <p:cNvSpPr>
            <a:spLocks noGrp="1"/>
          </p:cNvSpPr>
          <p:nvPr>
            <p:ph type="title"/>
          </p:nvPr>
        </p:nvSpPr>
        <p:spPr/>
        <p:txBody>
          <a:bodyPr/>
          <a:lstStyle/>
          <a:p>
            <a:r>
              <a:rPr lang="en-US" altLang="ko-KR" dirty="0"/>
              <a:t>Sources</a:t>
            </a:r>
            <a:endParaRPr lang="ko-KR" altLang="en-US" dirty="0"/>
          </a:p>
        </p:txBody>
      </p:sp>
      <p:sp>
        <p:nvSpPr>
          <p:cNvPr id="3" name="내용 개체 틀 2">
            <a:extLst>
              <a:ext uri="{FF2B5EF4-FFF2-40B4-BE49-F238E27FC236}">
                <a16:creationId xmlns:a16="http://schemas.microsoft.com/office/drawing/2014/main" id="{3DB54C0C-29F0-45FD-A373-A289C6C79930}"/>
              </a:ext>
            </a:extLst>
          </p:cNvPr>
          <p:cNvSpPr>
            <a:spLocks noGrp="1"/>
          </p:cNvSpPr>
          <p:nvPr>
            <p:ph idx="1"/>
          </p:nvPr>
        </p:nvSpPr>
        <p:spPr/>
        <p:txBody>
          <a:bodyPr/>
          <a:lstStyle/>
          <a:p>
            <a:pPr marL="0" indent="0">
              <a:buNone/>
            </a:pPr>
            <a:r>
              <a:rPr lang="en-US" altLang="ko-KR" dirty="0"/>
              <a:t>All three tragic playwrights drew their material from Greek myths and legends; they each brought new developments to the art form. </a:t>
            </a:r>
            <a:r>
              <a:rPr lang="en-US" altLang="ko-KR" dirty="0">
                <a:solidFill>
                  <a:srgbClr val="FF0000"/>
                </a:solidFill>
              </a:rPr>
              <a:t>Aeschylus</a:t>
            </a:r>
            <a:r>
              <a:rPr lang="en-US" altLang="ko-KR" dirty="0"/>
              <a:t>, whose </a:t>
            </a:r>
            <a:r>
              <a:rPr lang="en-US" altLang="ko-KR" i="1" dirty="0">
                <a:solidFill>
                  <a:srgbClr val="FF0000"/>
                </a:solidFill>
              </a:rPr>
              <a:t>Oresteia</a:t>
            </a:r>
            <a:r>
              <a:rPr lang="en-US" altLang="ko-KR" dirty="0">
                <a:solidFill>
                  <a:srgbClr val="FF0000"/>
                </a:solidFill>
              </a:rPr>
              <a:t> trilogy </a:t>
            </a:r>
            <a:r>
              <a:rPr lang="en-US" altLang="ko-KR" dirty="0"/>
              <a:t>examines the common tragic themes of </a:t>
            </a:r>
            <a:r>
              <a:rPr lang="en-US" altLang="ko-KR" dirty="0">
                <a:solidFill>
                  <a:srgbClr val="FF0000"/>
                </a:solidFill>
              </a:rPr>
              <a:t>vengeance and justice</a:t>
            </a:r>
            <a:r>
              <a:rPr lang="en-US" altLang="ko-KR" dirty="0"/>
              <a:t>, brought tragedy to the level of serious literature. </a:t>
            </a:r>
            <a:r>
              <a:rPr lang="en-US" altLang="ko-KR" dirty="0">
                <a:solidFill>
                  <a:srgbClr val="FF0000"/>
                </a:solidFill>
              </a:rPr>
              <a:t>Sophocles</a:t>
            </a:r>
            <a:r>
              <a:rPr lang="en-US" altLang="ko-KR" dirty="0"/>
              <a:t> wrote perhaps the greatest tragic work of all time, </a:t>
            </a:r>
            <a:r>
              <a:rPr lang="en-US" altLang="ko-KR" i="1" dirty="0"/>
              <a:t>Oedipus the King</a:t>
            </a:r>
            <a:r>
              <a:rPr lang="en-US" altLang="ko-KR" dirty="0"/>
              <a:t>. The last great tragedian, </a:t>
            </a:r>
            <a:r>
              <a:rPr lang="en-US" altLang="ko-KR" dirty="0">
                <a:solidFill>
                  <a:srgbClr val="FF0000"/>
                </a:solidFill>
              </a:rPr>
              <a:t>Euripides</a:t>
            </a:r>
            <a:r>
              <a:rPr lang="en-US" altLang="ko-KR" dirty="0"/>
              <a:t>, questioned traditional values and the ultimate power of the gods. In plays such as </a:t>
            </a:r>
            <a:r>
              <a:rPr lang="en-US" altLang="ko-KR" i="1" dirty="0"/>
              <a:t>Medea</a:t>
            </a:r>
            <a:r>
              <a:rPr lang="en-US" altLang="ko-KR" dirty="0"/>
              <a:t>, Euripides explores the choices that humans make under difficult situations. </a:t>
            </a:r>
            <a:endParaRPr lang="ko-KR" altLang="en-US" dirty="0"/>
          </a:p>
        </p:txBody>
      </p:sp>
    </p:spTree>
    <p:extLst>
      <p:ext uri="{BB962C8B-B14F-4D97-AF65-F5344CB8AC3E}">
        <p14:creationId xmlns:p14="http://schemas.microsoft.com/office/powerpoint/2010/main" val="2386129444"/>
      </p:ext>
    </p:extLst>
  </p:cSld>
  <p:clrMapOvr>
    <a:masterClrMapping/>
  </p:clrMapOvr>
  <mc:AlternateContent xmlns:mc="http://schemas.openxmlformats.org/markup-compatibility/2006" xmlns:p14="http://schemas.microsoft.com/office/powerpoint/2010/main">
    <mc:Choice Requires="p14">
      <p:transition spd="slow" p14:dur="2000" advTm="218726"/>
    </mc:Choice>
    <mc:Fallback xmlns="">
      <p:transition spd="slow" advTm="21872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27DAAE7-5879-4ECB-B98E-DCDA1A6A6629}"/>
              </a:ext>
            </a:extLst>
          </p:cNvPr>
          <p:cNvSpPr>
            <a:spLocks noGrp="1"/>
          </p:cNvSpPr>
          <p:nvPr>
            <p:ph type="title"/>
          </p:nvPr>
        </p:nvSpPr>
        <p:spPr/>
        <p:txBody>
          <a:bodyPr/>
          <a:lstStyle/>
          <a:p>
            <a:r>
              <a:rPr lang="en-US" altLang="ko-KR" dirty="0"/>
              <a:t>C. M. </a:t>
            </a:r>
            <a:r>
              <a:rPr lang="en-US" altLang="ko-KR" dirty="0" err="1"/>
              <a:t>Bowra</a:t>
            </a:r>
            <a:r>
              <a:rPr lang="en-US" altLang="ko-KR" dirty="0"/>
              <a:t> in his </a:t>
            </a:r>
            <a:r>
              <a:rPr lang="en-US" altLang="ko-KR" i="1" dirty="0"/>
              <a:t>Classical Greece</a:t>
            </a:r>
            <a:endParaRPr lang="ko-KR" altLang="en-US" i="1" dirty="0"/>
          </a:p>
        </p:txBody>
      </p:sp>
      <p:sp>
        <p:nvSpPr>
          <p:cNvPr id="3" name="내용 개체 틀 2">
            <a:extLst>
              <a:ext uri="{FF2B5EF4-FFF2-40B4-BE49-F238E27FC236}">
                <a16:creationId xmlns:a16="http://schemas.microsoft.com/office/drawing/2014/main" id="{CDFD08FD-8F5D-438E-9E54-58CFEA4AE47B}"/>
              </a:ext>
            </a:extLst>
          </p:cNvPr>
          <p:cNvSpPr>
            <a:spLocks noGrp="1"/>
          </p:cNvSpPr>
          <p:nvPr>
            <p:ph idx="1"/>
          </p:nvPr>
        </p:nvSpPr>
        <p:spPr/>
        <p:txBody>
          <a:bodyPr>
            <a:normAutofit/>
          </a:bodyPr>
          <a:lstStyle/>
          <a:p>
            <a:pPr marL="0" indent="0">
              <a:buNone/>
            </a:pPr>
            <a:r>
              <a:rPr lang="en-US" altLang="ko-KR" sz="4000" dirty="0"/>
              <a:t>“Greek tragedy provides no explicit answers for the sufferings of humanity, but it . . .shows how they happen and how they may be borne.”</a:t>
            </a:r>
            <a:endParaRPr lang="ko-KR" altLang="en-US" sz="4000" dirty="0"/>
          </a:p>
        </p:txBody>
      </p:sp>
    </p:spTree>
    <p:extLst>
      <p:ext uri="{BB962C8B-B14F-4D97-AF65-F5344CB8AC3E}">
        <p14:creationId xmlns:p14="http://schemas.microsoft.com/office/powerpoint/2010/main" val="1114486453"/>
      </p:ext>
    </p:extLst>
  </p:cSld>
  <p:clrMapOvr>
    <a:masterClrMapping/>
  </p:clrMapOvr>
  <mc:AlternateContent xmlns:mc="http://schemas.openxmlformats.org/markup-compatibility/2006" xmlns:p14="http://schemas.microsoft.com/office/powerpoint/2010/main">
    <mc:Choice Requires="p14">
      <p:transition spd="slow" p14:dur="2000" advTm="553459"/>
    </mc:Choice>
    <mc:Fallback xmlns="">
      <p:transition spd="slow" advTm="55345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094AB7F-306A-4730-8CAA-7D416E2A0573}"/>
              </a:ext>
            </a:extLst>
          </p:cNvPr>
          <p:cNvSpPr>
            <a:spLocks noGrp="1"/>
          </p:cNvSpPr>
          <p:nvPr>
            <p:ph type="title"/>
          </p:nvPr>
        </p:nvSpPr>
        <p:spPr/>
        <p:txBody>
          <a:bodyPr>
            <a:normAutofit/>
          </a:bodyPr>
          <a:lstStyle/>
          <a:p>
            <a:r>
              <a:rPr lang="en-US" altLang="ko-KR" dirty="0"/>
              <a:t>Paul Roche in </a:t>
            </a:r>
            <a:r>
              <a:rPr lang="en-US" altLang="ko-KR" i="1" dirty="0"/>
              <a:t>The Orestes Plays of Aeschylus</a:t>
            </a:r>
            <a:endParaRPr lang="ko-KR" altLang="en-US" i="1" dirty="0"/>
          </a:p>
        </p:txBody>
      </p:sp>
      <p:sp>
        <p:nvSpPr>
          <p:cNvPr id="3" name="내용 개체 틀 2">
            <a:extLst>
              <a:ext uri="{FF2B5EF4-FFF2-40B4-BE49-F238E27FC236}">
                <a16:creationId xmlns:a16="http://schemas.microsoft.com/office/drawing/2014/main" id="{49B7C438-05DD-4D35-8E82-03CCD01CA3A5}"/>
              </a:ext>
            </a:extLst>
          </p:cNvPr>
          <p:cNvSpPr>
            <a:spLocks noGrp="1"/>
          </p:cNvSpPr>
          <p:nvPr>
            <p:ph idx="1"/>
          </p:nvPr>
        </p:nvSpPr>
        <p:spPr/>
        <p:txBody>
          <a:bodyPr>
            <a:normAutofit/>
          </a:bodyPr>
          <a:lstStyle/>
          <a:p>
            <a:pPr marL="0" indent="0">
              <a:buNone/>
            </a:pPr>
            <a:r>
              <a:rPr lang="en-US" altLang="ko-KR" sz="4000" dirty="0"/>
              <a:t>“The theme of all tragedy is the sadness of life and the universality of evil...The inference the Greeks drew from this was not that life was not worth living, but that because it was worth living the obstacles to it were worth overcoming.”</a:t>
            </a:r>
            <a:endParaRPr lang="ko-KR" altLang="en-US" sz="4000" dirty="0"/>
          </a:p>
        </p:txBody>
      </p:sp>
    </p:spTree>
    <p:extLst>
      <p:ext uri="{BB962C8B-B14F-4D97-AF65-F5344CB8AC3E}">
        <p14:creationId xmlns:p14="http://schemas.microsoft.com/office/powerpoint/2010/main" val="2402567564"/>
      </p:ext>
    </p:extLst>
  </p:cSld>
  <p:clrMapOvr>
    <a:masterClrMapping/>
  </p:clrMapOvr>
  <mc:AlternateContent xmlns:mc="http://schemas.openxmlformats.org/markup-compatibility/2006" xmlns:p14="http://schemas.microsoft.com/office/powerpoint/2010/main">
    <mc:Choice Requires="p14">
      <p:transition spd="slow" p14:dur="2000" advTm="172060"/>
    </mc:Choice>
    <mc:Fallback xmlns="">
      <p:transition spd="slow" advTm="17206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397998B-1047-4E64-84E1-0C09FB43FFFD}"/>
              </a:ext>
            </a:extLst>
          </p:cNvPr>
          <p:cNvSpPr>
            <a:spLocks noGrp="1"/>
          </p:cNvSpPr>
          <p:nvPr>
            <p:ph type="title"/>
          </p:nvPr>
        </p:nvSpPr>
        <p:spPr/>
        <p:txBody>
          <a:bodyPr/>
          <a:lstStyle/>
          <a:p>
            <a:r>
              <a:rPr lang="en-US" altLang="ko-KR" dirty="0"/>
              <a:t>Masks in Greek Theater</a:t>
            </a:r>
            <a:endParaRPr lang="ko-KR" altLang="en-US" dirty="0"/>
          </a:p>
        </p:txBody>
      </p:sp>
      <p:pic>
        <p:nvPicPr>
          <p:cNvPr id="7" name="내용 개체 틀 6">
            <a:extLst>
              <a:ext uri="{FF2B5EF4-FFF2-40B4-BE49-F238E27FC236}">
                <a16:creationId xmlns:a16="http://schemas.microsoft.com/office/drawing/2014/main" id="{BCCF8FF5-CF03-4BBD-83FD-2B56AB54623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39019" y="1677988"/>
            <a:ext cx="4525962" cy="4525962"/>
          </a:xfrm>
        </p:spPr>
      </p:pic>
      <p:pic>
        <p:nvPicPr>
          <p:cNvPr id="21" name="내용 개체 틀 20">
            <a:extLst>
              <a:ext uri="{FF2B5EF4-FFF2-40B4-BE49-F238E27FC236}">
                <a16:creationId xmlns:a16="http://schemas.microsoft.com/office/drawing/2014/main" id="{E2B2C900-B940-4E9C-AFB8-5544F7FA5A7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82414" y="1677988"/>
            <a:ext cx="4615172" cy="4525962"/>
          </a:xfrm>
        </p:spPr>
      </p:pic>
    </p:spTree>
    <p:extLst>
      <p:ext uri="{BB962C8B-B14F-4D97-AF65-F5344CB8AC3E}">
        <p14:creationId xmlns:p14="http://schemas.microsoft.com/office/powerpoint/2010/main" val="501035235"/>
      </p:ext>
    </p:extLst>
  </p:cSld>
  <p:clrMapOvr>
    <a:masterClrMapping/>
  </p:clrMapOvr>
  <mc:AlternateContent xmlns:mc="http://schemas.openxmlformats.org/markup-compatibility/2006" xmlns:p14="http://schemas.microsoft.com/office/powerpoint/2010/main">
    <mc:Choice Requires="p14">
      <p:transition spd="slow" p14:dur="2000" advTm="492624"/>
    </mc:Choice>
    <mc:Fallback xmlns="">
      <p:transition spd="slow" advTm="49262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a:extLst>
              <a:ext uri="{FF2B5EF4-FFF2-40B4-BE49-F238E27FC236}">
                <a16:creationId xmlns:a16="http://schemas.microsoft.com/office/drawing/2014/main" id="{96F22C74-FDED-4B0E-B4ED-BF253A1D2F63}"/>
              </a:ext>
            </a:extLst>
          </p:cNvPr>
          <p:cNvSpPr>
            <a:spLocks noGrp="1"/>
          </p:cNvSpPr>
          <p:nvPr>
            <p:ph type="title"/>
          </p:nvPr>
        </p:nvSpPr>
        <p:spPr/>
        <p:txBody>
          <a:bodyPr/>
          <a:lstStyle/>
          <a:p>
            <a:r>
              <a:rPr lang="en-US" altLang="ko-KR" dirty="0"/>
              <a:t>Masks in Greek Theater</a:t>
            </a:r>
            <a:endParaRPr lang="ko-KR" altLang="en-US" dirty="0"/>
          </a:p>
        </p:txBody>
      </p:sp>
      <p:sp>
        <p:nvSpPr>
          <p:cNvPr id="6" name="내용 개체 틀 5">
            <a:extLst>
              <a:ext uri="{FF2B5EF4-FFF2-40B4-BE49-F238E27FC236}">
                <a16:creationId xmlns:a16="http://schemas.microsoft.com/office/drawing/2014/main" id="{F0BB8E0C-E4F4-4E68-BBC2-D843DD6A2A2B}"/>
              </a:ext>
            </a:extLst>
          </p:cNvPr>
          <p:cNvSpPr>
            <a:spLocks noGrp="1"/>
          </p:cNvSpPr>
          <p:nvPr>
            <p:ph idx="1"/>
          </p:nvPr>
        </p:nvSpPr>
        <p:spPr/>
        <p:txBody>
          <a:bodyPr>
            <a:normAutofit fontScale="92500" lnSpcReduction="10000"/>
          </a:bodyPr>
          <a:lstStyle/>
          <a:p>
            <a:pPr marL="0" indent="0">
              <a:buNone/>
            </a:pPr>
            <a:r>
              <a:rPr lang="en-US" altLang="ko-KR" dirty="0"/>
              <a:t>Actors wore masks so that </a:t>
            </a:r>
            <a:r>
              <a:rPr lang="en-US" altLang="ko-KR" dirty="0">
                <a:solidFill>
                  <a:srgbClr val="FF0000"/>
                </a:solidFill>
              </a:rPr>
              <a:t>the audience may see the facial expression clearly</a:t>
            </a:r>
            <a:r>
              <a:rPr lang="en-US" altLang="ko-KR" dirty="0"/>
              <a:t>, allow them </a:t>
            </a:r>
            <a:r>
              <a:rPr lang="en-US" altLang="ko-KR" dirty="0">
                <a:solidFill>
                  <a:srgbClr val="FF0000"/>
                </a:solidFill>
              </a:rPr>
              <a:t>to tell the characters apart</a:t>
            </a:r>
            <a:r>
              <a:rPr lang="en-US" altLang="ko-KR" dirty="0"/>
              <a:t> and </a:t>
            </a:r>
            <a:r>
              <a:rPr lang="en-US" altLang="ko-KR" dirty="0">
                <a:solidFill>
                  <a:srgbClr val="FF0000"/>
                </a:solidFill>
              </a:rPr>
              <a:t>make the theme </a:t>
            </a:r>
            <a:r>
              <a:rPr lang="en-US" altLang="ko-KR" dirty="0"/>
              <a:t>of the story (comedy or tragedy) </a:t>
            </a:r>
            <a:r>
              <a:rPr lang="en-US" altLang="ko-KR" dirty="0">
                <a:solidFill>
                  <a:srgbClr val="FF0000"/>
                </a:solidFill>
              </a:rPr>
              <a:t>clearly obvious </a:t>
            </a:r>
            <a:r>
              <a:rPr lang="en-US" altLang="ko-KR" dirty="0"/>
              <a:t>to the spectators. The actors needed to make sure they made </a:t>
            </a:r>
            <a:r>
              <a:rPr lang="en-US" altLang="ko-KR" dirty="0">
                <a:solidFill>
                  <a:srgbClr val="FF0000"/>
                </a:solidFill>
              </a:rPr>
              <a:t>exaggerated body movements </a:t>
            </a:r>
            <a:r>
              <a:rPr lang="en-US" altLang="ko-KR" dirty="0"/>
              <a:t>so that the audience could understand what was happening, and they also needed </a:t>
            </a:r>
            <a:r>
              <a:rPr lang="en-US" altLang="ko-KR" dirty="0">
                <a:solidFill>
                  <a:srgbClr val="FF0000"/>
                </a:solidFill>
              </a:rPr>
              <a:t>to project their voices </a:t>
            </a:r>
            <a:r>
              <a:rPr lang="en-US" altLang="ko-KR" dirty="0"/>
              <a:t>as the mask might have effected how loud their voices could be heard. When actors were </a:t>
            </a:r>
            <a:r>
              <a:rPr lang="en-US" altLang="ko-KR" dirty="0">
                <a:solidFill>
                  <a:srgbClr val="FF0000"/>
                </a:solidFill>
              </a:rPr>
              <a:t>switching roles</a:t>
            </a:r>
            <a:r>
              <a:rPr lang="en-US" altLang="ko-KR" dirty="0"/>
              <a:t>, they needed to be careful, when changing masks to not show the spectators their actual face and the roles being switched. They would face to the back of the skene and put on the mask.</a:t>
            </a:r>
            <a:endParaRPr lang="ko-KR" altLang="en-US" dirty="0"/>
          </a:p>
        </p:txBody>
      </p:sp>
    </p:spTree>
    <p:extLst>
      <p:ext uri="{BB962C8B-B14F-4D97-AF65-F5344CB8AC3E}">
        <p14:creationId xmlns:p14="http://schemas.microsoft.com/office/powerpoint/2010/main" val="318346440"/>
      </p:ext>
    </p:extLst>
  </p:cSld>
  <p:clrMapOvr>
    <a:masterClrMapping/>
  </p:clrMapOvr>
  <mc:AlternateContent xmlns:mc="http://schemas.openxmlformats.org/markup-compatibility/2006" xmlns:p14="http://schemas.microsoft.com/office/powerpoint/2010/main">
    <mc:Choice Requires="p14">
      <p:transition spd="slow" p14:dur="2000" advTm="649418"/>
    </mc:Choice>
    <mc:Fallback xmlns="">
      <p:transition spd="slow" advTm="64941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4174D35-748A-42C7-A7E3-7F58C50B447C}"/>
              </a:ext>
            </a:extLst>
          </p:cNvPr>
          <p:cNvSpPr>
            <a:spLocks noGrp="1"/>
          </p:cNvSpPr>
          <p:nvPr>
            <p:ph type="title"/>
          </p:nvPr>
        </p:nvSpPr>
        <p:spPr/>
        <p:txBody>
          <a:bodyPr/>
          <a:lstStyle/>
          <a:p>
            <a:r>
              <a:rPr lang="en-US" altLang="ko-KR" dirty="0"/>
              <a:t>Mythology and the Gods</a:t>
            </a:r>
            <a:endParaRPr lang="ko-KR" altLang="en-US" dirty="0"/>
          </a:p>
        </p:txBody>
      </p:sp>
      <p:sp>
        <p:nvSpPr>
          <p:cNvPr id="3" name="내용 개체 틀 2">
            <a:extLst>
              <a:ext uri="{FF2B5EF4-FFF2-40B4-BE49-F238E27FC236}">
                <a16:creationId xmlns:a16="http://schemas.microsoft.com/office/drawing/2014/main" id="{7C184F78-02AF-4D72-89B8-561197CA2A23}"/>
              </a:ext>
            </a:extLst>
          </p:cNvPr>
          <p:cNvSpPr>
            <a:spLocks noGrp="1"/>
          </p:cNvSpPr>
          <p:nvPr>
            <p:ph idx="1"/>
          </p:nvPr>
        </p:nvSpPr>
        <p:spPr/>
        <p:txBody>
          <a:bodyPr>
            <a:normAutofit fontScale="85000" lnSpcReduction="20000"/>
          </a:bodyPr>
          <a:lstStyle/>
          <a:p>
            <a:pPr marL="0" indent="0">
              <a:buNone/>
            </a:pPr>
            <a:r>
              <a:rPr lang="en-US" altLang="ko-KR" dirty="0"/>
              <a:t>The ancient Greeks believed that </a:t>
            </a:r>
            <a:r>
              <a:rPr lang="en-US" altLang="ko-KR" dirty="0">
                <a:solidFill>
                  <a:srgbClr val="FF0000"/>
                </a:solidFill>
              </a:rPr>
              <a:t>tragedy should deal with illustrious figures and significant events</a:t>
            </a:r>
            <a:r>
              <a:rPr lang="en-US" altLang="ko-KR" dirty="0"/>
              <a:t>, thus the pantheon of gods is ever-present and, often, omniscient. </a:t>
            </a:r>
            <a:r>
              <a:rPr lang="en-US" altLang="ko-KR" dirty="0">
                <a:solidFill>
                  <a:srgbClr val="FF0000"/>
                </a:solidFill>
              </a:rPr>
              <a:t>Aeschylus</a:t>
            </a:r>
            <a:r>
              <a:rPr lang="en-US" altLang="ko-KR" dirty="0"/>
              <a:t>’ plays, for instance, often centered on </a:t>
            </a:r>
            <a:r>
              <a:rPr lang="en-US" altLang="ko-KR" dirty="0">
                <a:solidFill>
                  <a:srgbClr val="FF0000"/>
                </a:solidFill>
              </a:rPr>
              <a:t>the justification of the gods’ ways in relation to humankind </a:t>
            </a:r>
            <a:r>
              <a:rPr lang="en-US" altLang="ko-KR" dirty="0"/>
              <a:t>or the comprehension of the form of justice meted out by the gods. The gods might punish the characters, as Zeus punished Prometheus in </a:t>
            </a:r>
            <a:r>
              <a:rPr lang="en-US" altLang="ko-KR" i="1" dirty="0"/>
              <a:t>Prometheus Bound</a:t>
            </a:r>
            <a:r>
              <a:rPr lang="en-US" altLang="ko-KR" dirty="0"/>
              <a:t>, or they might settle the seemingly insurmountable conflicts the characters faced, as when Athena decreed that the Furies must give up their torment of Orestes in the </a:t>
            </a:r>
            <a:r>
              <a:rPr lang="en-US" altLang="ko-KR" i="1" dirty="0"/>
              <a:t>Oresteia</a:t>
            </a:r>
            <a:r>
              <a:rPr lang="en-US" altLang="ko-KR" dirty="0"/>
              <a:t>. The tragedians took </a:t>
            </a:r>
            <a:r>
              <a:rPr lang="en-US" altLang="ko-KR" dirty="0">
                <a:solidFill>
                  <a:srgbClr val="FF0000"/>
                </a:solidFill>
              </a:rPr>
              <a:t>the basic premise of their stories from mythology </a:t>
            </a:r>
            <a:r>
              <a:rPr lang="en-US" altLang="ko-KR" dirty="0"/>
              <a:t>but transformed them for dramatic intent, </a:t>
            </a:r>
            <a:r>
              <a:rPr lang="en-US" altLang="ko-KR" dirty="0">
                <a:solidFill>
                  <a:srgbClr val="FF0000"/>
                </a:solidFill>
              </a:rPr>
              <a:t>infusing the heroes and heroines with human qualities and relating their themes to the present day. </a:t>
            </a:r>
            <a:r>
              <a:rPr lang="en-US" altLang="ko-KR" dirty="0"/>
              <a:t>Mythology also lent the tragedians’ plays a more </a:t>
            </a:r>
            <a:r>
              <a:rPr lang="en-US" altLang="ko-KR" dirty="0">
                <a:solidFill>
                  <a:srgbClr val="FF0000"/>
                </a:solidFill>
              </a:rPr>
              <a:t>universal quality</a:t>
            </a:r>
            <a:r>
              <a:rPr lang="en-US" altLang="ko-KR" dirty="0"/>
              <a:t>, allowing them to comment on topical events without limiting their scope to contemporary events and figures.</a:t>
            </a:r>
          </a:p>
          <a:p>
            <a:pPr marL="0" indent="0">
              <a:buNone/>
            </a:pPr>
            <a:endParaRPr lang="ko-KR" altLang="en-US" dirty="0"/>
          </a:p>
        </p:txBody>
      </p:sp>
    </p:spTree>
    <p:extLst>
      <p:ext uri="{BB962C8B-B14F-4D97-AF65-F5344CB8AC3E}">
        <p14:creationId xmlns:p14="http://schemas.microsoft.com/office/powerpoint/2010/main" val="339625856"/>
      </p:ext>
    </p:extLst>
  </p:cSld>
  <p:clrMapOvr>
    <a:masterClrMapping/>
  </p:clrMapOvr>
  <mc:AlternateContent xmlns:mc="http://schemas.openxmlformats.org/markup-compatibility/2006" xmlns:p14="http://schemas.microsoft.com/office/powerpoint/2010/main">
    <mc:Choice Requires="p14">
      <p:transition spd="slow" p14:dur="2000" advTm="993878"/>
    </mc:Choice>
    <mc:Fallback xmlns="">
      <p:transition spd="slow" advTm="99387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523BAE7-F8CB-4989-B1F8-565D812968C8}"/>
              </a:ext>
            </a:extLst>
          </p:cNvPr>
          <p:cNvSpPr>
            <a:spLocks noGrp="1"/>
          </p:cNvSpPr>
          <p:nvPr>
            <p:ph type="title"/>
          </p:nvPr>
        </p:nvSpPr>
        <p:spPr/>
        <p:txBody>
          <a:bodyPr/>
          <a:lstStyle/>
          <a:p>
            <a:r>
              <a:rPr lang="en-US" altLang="ko-KR" dirty="0"/>
              <a:t>Aristotle's </a:t>
            </a:r>
            <a:r>
              <a:rPr lang="en-US" altLang="ko-KR" i="1" dirty="0"/>
              <a:t>Poetics</a:t>
            </a:r>
            <a:endParaRPr lang="ko-KR" altLang="en-US" i="1" dirty="0"/>
          </a:p>
        </p:txBody>
      </p:sp>
      <p:sp>
        <p:nvSpPr>
          <p:cNvPr id="3" name="내용 개체 틀 2">
            <a:extLst>
              <a:ext uri="{FF2B5EF4-FFF2-40B4-BE49-F238E27FC236}">
                <a16:creationId xmlns:a16="http://schemas.microsoft.com/office/drawing/2014/main" id="{B4B851A1-64A3-404D-B88B-16DE7987974B}"/>
              </a:ext>
            </a:extLst>
          </p:cNvPr>
          <p:cNvSpPr>
            <a:spLocks noGrp="1"/>
          </p:cNvSpPr>
          <p:nvPr>
            <p:ph idx="1"/>
          </p:nvPr>
        </p:nvSpPr>
        <p:spPr/>
        <p:txBody>
          <a:bodyPr/>
          <a:lstStyle/>
          <a:p>
            <a:pPr marL="0" indent="0">
              <a:buNone/>
            </a:pPr>
            <a:r>
              <a:rPr lang="en-US" altLang="ko-KR" dirty="0"/>
              <a:t>Aristotle’s </a:t>
            </a:r>
            <a:r>
              <a:rPr lang="en-US" altLang="ko-KR" i="1" dirty="0"/>
              <a:t>Poetics</a:t>
            </a:r>
            <a:r>
              <a:rPr lang="en-US" altLang="ko-KR" dirty="0"/>
              <a:t>, though short, has been widely influential outside philosophical circles. Yet it is doubtful that it can be fully appreciated outside Aristotle’s philosophical system as a whole. Central to all Aristotle’s philosophy is the claim that </a:t>
            </a:r>
            <a:r>
              <a:rPr lang="en-US" altLang="ko-KR" dirty="0">
                <a:solidFill>
                  <a:srgbClr val="FF0000"/>
                </a:solidFill>
              </a:rPr>
              <a:t>nothing can be understood apart from its end or purpose(</a:t>
            </a:r>
            <a:r>
              <a:rPr lang="en-US" altLang="ko-KR" i="1" dirty="0">
                <a:solidFill>
                  <a:srgbClr val="FF0000"/>
                </a:solidFill>
              </a:rPr>
              <a:t>telos</a:t>
            </a:r>
            <a:r>
              <a:rPr lang="en-US" altLang="ko-KR" dirty="0">
                <a:solidFill>
                  <a:srgbClr val="FF0000"/>
                </a:solidFill>
              </a:rPr>
              <a:t>)</a:t>
            </a:r>
            <a:r>
              <a:rPr lang="en-US" altLang="ko-KR" dirty="0"/>
              <a:t>. Not surprisingly, The </a:t>
            </a:r>
            <a:r>
              <a:rPr lang="en-US" altLang="ko-KR" i="1" dirty="0"/>
              <a:t>Poetics</a:t>
            </a:r>
            <a:r>
              <a:rPr lang="en-US" altLang="ko-KR" dirty="0"/>
              <a:t> seeks to discover </a:t>
            </a:r>
            <a:r>
              <a:rPr lang="en-US" altLang="ko-KR" dirty="0">
                <a:solidFill>
                  <a:srgbClr val="FF0000"/>
                </a:solidFill>
              </a:rPr>
              <a:t>the end or purpose of all the poetic arts, and especially of tragic drama. </a:t>
            </a:r>
            <a:endParaRPr lang="ko-KR" altLang="en-US" dirty="0">
              <a:solidFill>
                <a:srgbClr val="FF0000"/>
              </a:solidFill>
            </a:endParaRPr>
          </a:p>
        </p:txBody>
      </p:sp>
    </p:spTree>
    <p:extLst>
      <p:ext uri="{BB962C8B-B14F-4D97-AF65-F5344CB8AC3E}">
        <p14:creationId xmlns:p14="http://schemas.microsoft.com/office/powerpoint/2010/main" val="3770483578"/>
      </p:ext>
    </p:extLst>
  </p:cSld>
  <p:clrMapOvr>
    <a:masterClrMapping/>
  </p:clrMapOvr>
  <mc:AlternateContent xmlns:mc="http://schemas.openxmlformats.org/markup-compatibility/2006" xmlns:p14="http://schemas.microsoft.com/office/powerpoint/2010/main">
    <mc:Choice Requires="p14">
      <p:transition spd="slow" p14:dur="2000" advTm="114464"/>
    </mc:Choice>
    <mc:Fallback xmlns="">
      <p:transition spd="slow" advTm="114464"/>
    </mc:Fallback>
  </mc:AlternateContent>
</p:sld>
</file>

<file path=ppt/theme/theme1.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lc="http://schemas.openxmlformats.org/drawingml/2006/lockedCanvas" xmlns:p="http://schemas.openxmlformats.org/presentationml/2006/main" name="New_Simple01">
  <a:themeElements>
    <a:clrScheme name="New_Simple01">
      <a:dk1>
        <a:sysClr val="windowText" lastClr="000000"/>
      </a:dk1>
      <a:lt1>
        <a:sysClr val="window" lastClr="ffffff"/>
      </a:lt1>
      <a:dk2>
        <a:srgbClr val="562b71"/>
      </a:dk2>
      <a:lt2>
        <a:srgbClr val="dff0f7"/>
      </a:lt2>
      <a:accent1>
        <a:srgbClr val="6ba2df"/>
      </a:accent1>
      <a:accent2>
        <a:srgbClr val="c0504d"/>
      </a:accent2>
      <a:accent3>
        <a:srgbClr val="9bbb59"/>
      </a:accent3>
      <a:accent4>
        <a:srgbClr val="8064a2"/>
      </a:accent4>
      <a:accent5>
        <a:srgbClr val="aa5e74"/>
      </a:accent5>
      <a:accent6>
        <a:srgbClr val="ef9031"/>
      </a:accent6>
      <a:hlink>
        <a:srgbClr val="ff0000"/>
      </a:hlink>
      <a:folHlink>
        <a:srgbClr val="92d050"/>
      </a:folHlink>
    </a:clrScheme>
    <a:fontScheme name="New_Simple01">
      <a:majorFont>
        <a:latin typeface="Tw Cen MT"/>
        <a:ea typeface=""/>
        <a:cs typeface=""/>
        <a:font script="Grek" typeface="Calibri"/>
        <a:font script="Cyrl" typeface="Calibri"/>
        <a:font script="Jpan" typeface="HGPｺﾞｼｯｸE"/>
        <a:font script="Hang" typeface="맑은 고딕"/>
        <a:font script="Hans" typeface="华文仿宋"/>
        <a:font script="Hant" typeface="Microsoft JhengHei"/>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맑은 고딕"/>
        <a:font script="Hans" typeface="华文仿宋"/>
        <a:font script="Hant" typeface="Microsoft JhengHei"/>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New_Simple01">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hade val="100000"/>
                <a:satMod val="165000"/>
              </a:schemeClr>
            </a:gs>
            <a:gs pos="55000">
              <a:schemeClr val="phClr">
                <a:tint val="83000"/>
                <a:shade val="100000"/>
                <a:satMod val="155000"/>
              </a:schemeClr>
            </a:gs>
            <a:gs pos="100000">
              <a:schemeClr val="phClr">
                <a:shade val="85000"/>
                <a:satMod val="100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a:rot lat="0" lon="0" rev="0"/>
            </a:camera>
            <a:lightRig rig="glow" dir="t">
              <a:rot lat="0" lon="0" rev="20040000"/>
            </a:lightRig>
          </a:scene3d>
          <a:sp3d contourW="12700">
            <a:bevelT w="38100" h="25400" prst="softRound"/>
            <a:contourClr>
              <a:schemeClr val="phClr"/>
            </a:contourClr>
          </a:sp3d>
        </a:effectStyle>
      </a:effectStyleLst>
      <a:bgFillStyleLst>
        <a:solidFill>
          <a:schemeClr val="phClr"/>
        </a:solidFill>
        <a:gradFill rotWithShape="1">
          <a:gsLst>
            <a:gs pos="0">
              <a:schemeClr val="phClr">
                <a:tint val="85000"/>
                <a:hueMod val="105000"/>
                <a:satMod val="250000"/>
              </a:schemeClr>
            </a:gs>
            <a:gs pos="100000">
              <a:schemeClr val="phClr">
                <a:tint val="95000"/>
                <a:shade val="100000"/>
                <a:satMod val="200000"/>
              </a:schemeClr>
            </a:gs>
          </a:gsLst>
          <a:lin ang="2700000" scaled="0"/>
        </a:gradFill>
        <a:gradFill rotWithShape="1">
          <a:gsLst>
            <a:gs pos="0">
              <a:schemeClr val="phClr">
                <a:tint val="94000"/>
                <a:satMod val="200000"/>
              </a:schemeClr>
            </a:gs>
            <a:gs pos="100000">
              <a:schemeClr val="phClr">
                <a:shade val="70000"/>
                <a:satMod val="200000"/>
              </a:schemeClr>
            </a:gs>
          </a:gsLst>
          <a:path path="circle">
            <a:fillToRect l="40000" r="40000" b="60000"/>
          </a:path>
        </a:gradFill>
      </a:bgFillStyleLst>
    </a:fmtScheme>
  </a:themeElements>
</a:theme>
</file>

<file path=docProps/app.xml><?xml version="1.0" encoding="utf-8"?>
<ep:Properties xmlns:r="http://schemas.openxmlformats.org/officeDocument/2006/relationships" xmlns:ep="http://schemas.openxmlformats.org/officeDocument/2006/extended-properties" xmlns:vt="http://schemas.openxmlformats.org/officeDocument/2006/docPropsVTypes">
  <ep:Manager/>
  <ep:Company/>
  <ep:Words>996</ep:Words>
  <ep:PresentationFormat>와이드스크린</ep:PresentationFormat>
  <ep:Paragraphs>35</ep:Paragraphs>
  <ep:Slides>16</ep:Slides>
  <ep:Notes>0</ep:Notes>
  <ep:TotalTime>0</ep:TotalTime>
  <ep:HiddenSlides>0</ep:HiddenSlides>
  <ep:MMClips>0</ep:MMClips>
  <ep:HeadingPairs>
    <vt:vector size="4" baseType="variant">
      <vt:variant>
        <vt:lpstr>테마</vt:lpstr>
      </vt:variant>
      <vt:variant>
        <vt:i4>1</vt:i4>
      </vt:variant>
      <vt:variant>
        <vt:lpstr>슬라이드 제목</vt:lpstr>
      </vt:variant>
      <vt:variant>
        <vt:i4>16</vt:i4>
      </vt:variant>
    </vt:vector>
  </ep:HeadingPairs>
  <ep:TitlesOfParts>
    <vt:vector size="17" baseType="lpstr">
      <vt:lpstr>New_Simple01</vt:lpstr>
      <vt:lpstr>Greek Tragedy and Aristotle’s Poetics</vt:lpstr>
      <vt:lpstr>Greek Tragedy:</vt:lpstr>
      <vt:lpstr>Sources</vt:lpstr>
      <vt:lpstr>C. M. Bowra in his Classical Greece</vt:lpstr>
      <vt:lpstr>Paul Roche in The Orestes Plays of Aeschylus</vt:lpstr>
      <vt:lpstr>Masks in Greek Theater</vt:lpstr>
      <vt:lpstr>Masks in Greek Theater</vt:lpstr>
      <vt:lpstr>Mythology and the Gods</vt:lpstr>
      <vt:lpstr>Aristotle's Poetics</vt:lpstr>
      <vt:lpstr>The Goal of Poetry</vt:lpstr>
      <vt:lpstr>The Effect of Tragedy</vt:lpstr>
      <vt:lpstr>The importance of the Plot</vt:lpstr>
      <vt:lpstr>Literary Terms on Tragedy from Poetics I</vt:lpstr>
      <vt:lpstr>Literary Terms on Tragedy from Poetics II</vt:lpstr>
      <vt:lpstr>Literary Terms on Tragedy from Poetics III</vt:lpstr>
      <vt:lpstr>The End</vt:lpstr>
    </vt:vector>
  </ep:TitlesOfParts>
  <ep:HyperlinkBase/>
  <ep:Application>Show</ep:Application>
  <ep:AppVersion>12.0000</ep:AppVersion>
</ep:Properties>
</file>

<file path=docProps/core.xml><?xml version="1.0" encoding="utf-8"?>
<cp:coreProperties xmlns:r="http://schemas.openxmlformats.org/officeDocument/2006/relationships" xmlns:cp="http://schemas.openxmlformats.org/package/2006/metadata/core-properties" xmlns:dc="http://purl.org/dc/elements/1.1/" xmlns:dcterms="http://purl.org/dc/terms/" xmlns:dcmitype="http://purl.org/dc/dcmitype/" xmlns:xsi="http://www.w3.org/2001/XMLSchema-instance">
  <dcterms:created xsi:type="dcterms:W3CDTF">2020-06-09T06:33:32.000</dcterms:created>
  <dc:creator>u</dc:creator>
  <cp:lastModifiedBy>u</cp:lastModifiedBy>
  <dcterms:modified xsi:type="dcterms:W3CDTF">2024-06-03T05:03:46.210</dcterms:modified>
  <cp:revision>14</cp:revision>
  <dc:title>Greek Tragedy and Aristotle’s Poetics</dc:title>
  <cp:version/>
</cp:coreProperties>
</file>

<file path=docProps/custom.xml><?xml version="1.0" encoding="utf-8"?>
<cfp:Properties xmlns:r="http://schemas.openxmlformats.org/officeDocument/2006/relationships" xmlns:cfp="http://schemas.openxmlformats.org/officeDocument/2006/custom-properties" xmlns:vt="http://schemas.openxmlformats.org/officeDocument/2006/docPropsVTypes"/>
</file>